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23866"/>
    <a:srgbClr val="EAC36E"/>
    <a:srgbClr val="C3BB83"/>
    <a:srgbClr val="7E9FD1"/>
    <a:srgbClr val="111111"/>
    <a:srgbClr val="292C61"/>
    <a:srgbClr val="A7A6A7"/>
    <a:srgbClr val="838383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F7B8-E084-D6A3-9011-616F65085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D8E50-5BA9-FD8C-BC20-34CAD455A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S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8DB9-3416-B4A7-845A-0F450FF3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7970D-CA1F-A16A-B08B-8CFC6602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CA94E-BCE4-2165-87BF-15294792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2410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8809-5D30-5A3D-BBC3-9114C5E9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28783-E496-273B-2416-6A3DE81E4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76A1-7530-6D54-2952-DD17B067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6491E-F31A-B23D-1292-F7F76B86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A8451-9E25-D056-1704-D833A38D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08499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64564-FA2B-EB26-3059-32E388303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4D7D5-B0B5-1D0B-7A95-22A1470C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BDD73-9621-B3AB-DB4E-58050AA1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BACA2-1970-9CE0-E303-BC72AF4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80C2C-D2CD-618B-DA9E-3C6B7CC8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2021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6EC-4D91-AA2C-8D03-31FEA5D7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7565A-A53E-9650-1D6F-ACBE570E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8814-24F7-45AC-B4B1-E9214A3A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4D7E-A89E-1C40-0657-7B75DE9C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ED332-655C-2075-9E2F-15160E68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895377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0446-0F65-3A47-E4E1-EEC69DB5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48C7E-C0AC-B9A7-EDD3-DF76203E1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EEA1-C93C-F723-87EB-45867F2C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6CE9C-B00B-C46A-241D-61E21D2E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1FD89-F87B-A924-A391-8BE85C7E3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94899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78745-59E3-63AB-9C5A-1978584B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0AA7-42E3-5E7E-EE57-BCA8BA946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23137-2299-9E1F-9591-92F51910A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0B597-93D5-6680-97FF-B80AD0A9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1C55F-AFF7-A4CB-BAF5-70250219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4A5CC-2E57-0B44-5215-4075101A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1367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1BCC-C070-968E-CD3E-E66664C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020A4-5D8A-CE22-953C-27BDA7A46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92B8B-270A-FDD8-9C8D-10FD6DDD5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0751B-7C61-2BD6-54AF-57E3347A1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9329A-EDD4-739F-004D-78C4F8D70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A854A-9068-6C6D-0E2F-C6789C33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7EC3AB-E144-D3D1-A64A-C29B062C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C90AB-B5B1-A040-2949-B205B959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4800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6A15-FE84-4786-F777-38BA113D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11208-786C-BF74-6B21-0C59CA8A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96F12-D063-9E7E-CC28-A5A40DCC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F8FF-784F-031F-E446-627839FD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2481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1D20E-2236-5733-F8AA-6A6F9802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C4509-15C9-EADD-5DFB-86FFF406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1BC0B-6B5F-36B9-E93C-848DFB8E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0536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9146-B8FD-84CB-D350-BD1EDE6F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AC837-0E5A-1390-EB85-58E9F74D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D0D17-85F8-F7BA-241C-27DC479D5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DE419-8D12-BB4C-7B64-38639BBF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AAD88-5E31-247F-A2E0-05A876C7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3A5A7-D079-DCF0-8A98-084BDB10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3730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948A-3E2C-3DFC-88BC-994BEC2E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B97C1D-4B5F-B184-AB5C-0358546FC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1230C-8B1B-140C-0675-353AB3919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40481-A7AF-9C88-777A-1309C964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14A48-8CBE-28F3-7B1D-0DE798F9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6B9A9-573C-1A9C-2487-27BA6863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24890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C1F61-E304-1FBC-19E8-A4596C2C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61E2A-C751-6C21-4406-88402AD1E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98C3-F3B7-84F5-1923-7E935D1C5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877799-BEA3-4D49-A438-0E7090230D54}" type="datetimeFigureOut">
              <a:rPr lang="es-SV" smtClean="0"/>
              <a:t>6/12/2024</a:t>
            </a:fld>
            <a:endParaRPr lang="es-S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FE759-15C7-C883-96DA-FBEF960DD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EBADC-A6BC-0D45-C784-E6797DEF8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D42C6B-AF4B-4938-A605-5FCAEA41C4F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78972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98B6B-36BD-26C0-EB99-BB7C27D8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370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ABBD2B-F400-6A7D-84E1-032F5F445A7B}"/>
              </a:ext>
            </a:extLst>
          </p:cNvPr>
          <p:cNvSpPr/>
          <p:nvPr/>
        </p:nvSpPr>
        <p:spPr>
          <a:xfrm>
            <a:off x="993058" y="4227871"/>
            <a:ext cx="1101213" cy="36379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>
                <a:solidFill>
                  <a:schemeClr val="tx1"/>
                </a:solidFill>
              </a:rPr>
              <a:t>1 </a:t>
            </a:r>
            <a:r>
              <a:rPr lang="es-SV" sz="1900" dirty="0" err="1">
                <a:solidFill>
                  <a:schemeClr val="tx1"/>
                </a:solidFill>
              </a:rPr>
              <a:t>million</a:t>
            </a:r>
            <a:endParaRPr lang="es-SV" sz="19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358A6A-5459-78B0-3F19-24A82F2D2F2B}"/>
              </a:ext>
            </a:extLst>
          </p:cNvPr>
          <p:cNvSpPr/>
          <p:nvPr/>
        </p:nvSpPr>
        <p:spPr>
          <a:xfrm>
            <a:off x="993058" y="4586749"/>
            <a:ext cx="1229032" cy="36379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>
                <a:solidFill>
                  <a:schemeClr val="tx1"/>
                </a:solidFill>
              </a:rPr>
              <a:t>10 </a:t>
            </a:r>
            <a:r>
              <a:rPr lang="es-SV" sz="1900" dirty="0" err="1">
                <a:solidFill>
                  <a:schemeClr val="tx1"/>
                </a:solidFill>
              </a:rPr>
              <a:t>million</a:t>
            </a:r>
            <a:endParaRPr lang="es-SV" sz="19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D31FFA-FC07-D2DC-7AC4-A0B422527CE7}"/>
              </a:ext>
            </a:extLst>
          </p:cNvPr>
          <p:cNvSpPr/>
          <p:nvPr/>
        </p:nvSpPr>
        <p:spPr>
          <a:xfrm>
            <a:off x="993058" y="4982148"/>
            <a:ext cx="1337187" cy="36379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>
                <a:solidFill>
                  <a:schemeClr val="tx1"/>
                </a:solidFill>
              </a:rPr>
              <a:t>100 </a:t>
            </a:r>
            <a:r>
              <a:rPr lang="es-SV" sz="1900" dirty="0" err="1">
                <a:solidFill>
                  <a:schemeClr val="tx1"/>
                </a:solidFill>
              </a:rPr>
              <a:t>million</a:t>
            </a:r>
            <a:endParaRPr lang="es-SV" sz="19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08B74F-63AC-1ED1-9D4A-F890B4FFCC68}"/>
              </a:ext>
            </a:extLst>
          </p:cNvPr>
          <p:cNvSpPr/>
          <p:nvPr/>
        </p:nvSpPr>
        <p:spPr>
          <a:xfrm>
            <a:off x="993058" y="5382462"/>
            <a:ext cx="1337187" cy="36379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>
                <a:solidFill>
                  <a:schemeClr val="tx1"/>
                </a:solidFill>
              </a:rPr>
              <a:t>200 </a:t>
            </a:r>
            <a:r>
              <a:rPr lang="es-SV" sz="1900" dirty="0" err="1">
                <a:solidFill>
                  <a:schemeClr val="tx1"/>
                </a:solidFill>
              </a:rPr>
              <a:t>million</a:t>
            </a:r>
            <a:endParaRPr lang="es-SV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7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A92D2-F854-2959-C919-09F7E2A9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1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DE716-6A89-D62C-DF52-7D168822B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50953" cy="50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6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64801-71D8-4BC9-53E6-CFD5E353C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00071" cy="10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8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CE81D-7B2F-CA0E-E96A-3AED763D8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494B41-A704-6799-4870-060B30E4BE82}"/>
              </a:ext>
            </a:extLst>
          </p:cNvPr>
          <p:cNvSpPr/>
          <p:nvPr/>
        </p:nvSpPr>
        <p:spPr>
          <a:xfrm>
            <a:off x="639097" y="639097"/>
            <a:ext cx="4680155" cy="816077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5400" b="1" dirty="0">
                <a:solidFill>
                  <a:srgbClr val="FB934D"/>
                </a:solidFill>
              </a:rPr>
              <a:t>Free Software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B2AC3-A621-D379-2D5A-26228CB9AD21}"/>
              </a:ext>
            </a:extLst>
          </p:cNvPr>
          <p:cNvSpPr/>
          <p:nvPr/>
        </p:nvSpPr>
        <p:spPr>
          <a:xfrm>
            <a:off x="7231626" y="639096"/>
            <a:ext cx="4680155" cy="816077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5400" b="1" dirty="0">
                <a:solidFill>
                  <a:srgbClr val="FB934D"/>
                </a:solidFill>
              </a:rPr>
              <a:t>Open </a:t>
            </a:r>
            <a:r>
              <a:rPr lang="es-SV" sz="5400" b="1" dirty="0" err="1">
                <a:solidFill>
                  <a:srgbClr val="FB934D"/>
                </a:solidFill>
              </a:rPr>
              <a:t>Source</a:t>
            </a:r>
            <a:endParaRPr lang="es-SV" sz="5400" b="1" dirty="0">
              <a:solidFill>
                <a:srgbClr val="FB934D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5005C-6D71-4B82-3C7C-0D680F1C9FC2}"/>
              </a:ext>
            </a:extLst>
          </p:cNvPr>
          <p:cNvSpPr/>
          <p:nvPr/>
        </p:nvSpPr>
        <p:spPr>
          <a:xfrm>
            <a:off x="489154" y="2094271"/>
            <a:ext cx="5353664" cy="383458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/>
              <a:t>Focuses</a:t>
            </a:r>
            <a:r>
              <a:rPr lang="es-SV" sz="2000" b="1" dirty="0"/>
              <a:t> </a:t>
            </a:r>
            <a:r>
              <a:rPr lang="es-SV" sz="2000" b="1" dirty="0" err="1"/>
              <a:t>on</a:t>
            </a:r>
            <a:r>
              <a:rPr lang="es-SV" sz="2000" b="1" dirty="0"/>
              <a:t> </a:t>
            </a:r>
            <a:r>
              <a:rPr lang="es-SV" sz="2000" b="1" dirty="0" err="1"/>
              <a:t>user</a:t>
            </a:r>
            <a:r>
              <a:rPr lang="es-SV" sz="2000" b="1" dirty="0"/>
              <a:t> </a:t>
            </a:r>
            <a:r>
              <a:rPr lang="es-SV" sz="2000" b="1" dirty="0" err="1"/>
              <a:t>freedom</a:t>
            </a:r>
            <a:r>
              <a:rPr lang="es-SV" sz="2000" b="1" dirty="0"/>
              <a:t> and </a:t>
            </a:r>
            <a:r>
              <a:rPr lang="es-SV" sz="2000" b="1" dirty="0" err="1"/>
              <a:t>ethical</a:t>
            </a:r>
            <a:r>
              <a:rPr lang="es-SV" sz="2000" b="1" dirty="0"/>
              <a:t> </a:t>
            </a:r>
            <a:r>
              <a:rPr lang="es-SV" sz="2000" b="1" dirty="0" err="1"/>
              <a:t>issues</a:t>
            </a:r>
            <a:endParaRPr lang="es-SV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96C6E0-95C6-8EB4-25EE-EAF214B3EE27}"/>
              </a:ext>
            </a:extLst>
          </p:cNvPr>
          <p:cNvSpPr/>
          <p:nvPr/>
        </p:nvSpPr>
        <p:spPr>
          <a:xfrm>
            <a:off x="6985819" y="1970138"/>
            <a:ext cx="4925962" cy="631723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/>
              <a:t>Focuses</a:t>
            </a:r>
            <a:r>
              <a:rPr lang="es-SV" sz="2000" b="1" dirty="0"/>
              <a:t> </a:t>
            </a:r>
            <a:r>
              <a:rPr lang="es-SV" sz="2000" b="1" dirty="0" err="1"/>
              <a:t>on</a:t>
            </a:r>
            <a:r>
              <a:rPr lang="es-SV" sz="2000" b="1" dirty="0"/>
              <a:t> </a:t>
            </a:r>
            <a:r>
              <a:rPr lang="es-SV" sz="2000" b="1" dirty="0" err="1"/>
              <a:t>practical</a:t>
            </a:r>
            <a:r>
              <a:rPr lang="es-SV" sz="2000" b="1" dirty="0"/>
              <a:t> </a:t>
            </a:r>
            <a:r>
              <a:rPr lang="es-SV" sz="2000" b="1" dirty="0" err="1"/>
              <a:t>benefits</a:t>
            </a:r>
            <a:r>
              <a:rPr lang="es-SV" sz="2000" b="1" dirty="0"/>
              <a:t> and </a:t>
            </a:r>
            <a:r>
              <a:rPr lang="es-SV" sz="2000" b="1" dirty="0" err="1"/>
              <a:t>development</a:t>
            </a:r>
            <a:r>
              <a:rPr lang="es-SV" sz="2000" b="1" dirty="0"/>
              <a:t> </a:t>
            </a:r>
            <a:r>
              <a:rPr lang="es-SV" sz="2000" b="1" dirty="0" err="1"/>
              <a:t>model</a:t>
            </a:r>
            <a:endParaRPr lang="es-SV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75FAC-8685-5286-2798-F55059C5816F}"/>
              </a:ext>
            </a:extLst>
          </p:cNvPr>
          <p:cNvSpPr/>
          <p:nvPr/>
        </p:nvSpPr>
        <p:spPr>
          <a:xfrm>
            <a:off x="7339780" y="5267632"/>
            <a:ext cx="4414685" cy="631723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/>
              <a:t>Software </a:t>
            </a:r>
            <a:r>
              <a:rPr lang="es-SV" sz="2000" b="1" dirty="0" err="1"/>
              <a:t>with</a:t>
            </a:r>
            <a:r>
              <a:rPr lang="es-SV" sz="2000" b="1" dirty="0"/>
              <a:t> </a:t>
            </a:r>
            <a:r>
              <a:rPr lang="es-SV" sz="2000" b="1" dirty="0" err="1"/>
              <a:t>source</a:t>
            </a:r>
            <a:r>
              <a:rPr lang="es-SV" sz="2000" b="1" dirty="0"/>
              <a:t> </a:t>
            </a:r>
            <a:r>
              <a:rPr lang="es-SV" sz="2000" b="1" dirty="0" err="1"/>
              <a:t>code</a:t>
            </a:r>
            <a:r>
              <a:rPr lang="es-SV" sz="2000" b="1" dirty="0"/>
              <a:t> </a:t>
            </a:r>
            <a:r>
              <a:rPr lang="es-SV" sz="2000" b="1" dirty="0" err="1"/>
              <a:t>available</a:t>
            </a:r>
            <a:r>
              <a:rPr lang="es-SV" sz="2000" b="1" dirty="0"/>
              <a:t> </a:t>
            </a:r>
            <a:r>
              <a:rPr lang="es-SV" sz="2000" b="1" dirty="0" err="1"/>
              <a:t>for</a:t>
            </a:r>
            <a:r>
              <a:rPr lang="es-SV" sz="2000" b="1" dirty="0"/>
              <a:t> use </a:t>
            </a:r>
            <a:r>
              <a:rPr lang="es-SV" sz="2000" b="1" dirty="0" err="1"/>
              <a:t>modification</a:t>
            </a:r>
            <a:r>
              <a:rPr lang="es-SV" sz="2000" b="1" dirty="0"/>
              <a:t>, and </a:t>
            </a:r>
            <a:r>
              <a:rPr lang="es-SV" sz="2000" b="1" dirty="0" err="1"/>
              <a:t>sharing</a:t>
            </a:r>
            <a:endParaRPr lang="es-SV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6F19CF-F8C9-8935-35E0-15F33515F27C}"/>
              </a:ext>
            </a:extLst>
          </p:cNvPr>
          <p:cNvSpPr/>
          <p:nvPr/>
        </p:nvSpPr>
        <p:spPr>
          <a:xfrm>
            <a:off x="235973" y="5267632"/>
            <a:ext cx="5860026" cy="631723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/>
              <a:t>Software </a:t>
            </a:r>
            <a:r>
              <a:rPr lang="es-SV" sz="2000" b="1" dirty="0" err="1"/>
              <a:t>that</a:t>
            </a:r>
            <a:r>
              <a:rPr lang="es-SV" sz="2000" b="1" dirty="0"/>
              <a:t> </a:t>
            </a:r>
            <a:r>
              <a:rPr lang="es-SV" sz="2000" b="1" dirty="0" err="1"/>
              <a:t>grants</a:t>
            </a:r>
            <a:r>
              <a:rPr lang="es-SV" sz="2000" b="1" dirty="0"/>
              <a:t> </a:t>
            </a:r>
            <a:r>
              <a:rPr lang="es-SV" sz="2000" b="1" dirty="0" err="1"/>
              <a:t>users</a:t>
            </a:r>
            <a:r>
              <a:rPr lang="es-SV" sz="2000" b="1" dirty="0"/>
              <a:t> </a:t>
            </a:r>
            <a:r>
              <a:rPr lang="es-SV" sz="2000" b="1" dirty="0" err="1"/>
              <a:t>freedom</a:t>
            </a:r>
            <a:r>
              <a:rPr lang="es-SV" sz="2000" b="1" dirty="0"/>
              <a:t> </a:t>
            </a:r>
            <a:r>
              <a:rPr lang="es-SV" sz="2000" b="1" dirty="0" err="1"/>
              <a:t>to</a:t>
            </a:r>
            <a:r>
              <a:rPr lang="es-SV" sz="2000" b="1" dirty="0"/>
              <a:t> use, </a:t>
            </a:r>
            <a:r>
              <a:rPr lang="es-SV" sz="2000" b="1" dirty="0" err="1"/>
              <a:t>study</a:t>
            </a:r>
            <a:r>
              <a:rPr lang="es-SV" sz="2000" b="1" dirty="0"/>
              <a:t>, </a:t>
            </a:r>
            <a:r>
              <a:rPr lang="es-SV" sz="2000" b="1" dirty="0" err="1"/>
              <a:t>modify</a:t>
            </a:r>
            <a:r>
              <a:rPr lang="es-SV" sz="2000" b="1" dirty="0"/>
              <a:t>, and </a:t>
            </a:r>
            <a:r>
              <a:rPr lang="es-SV" sz="2000" b="1" dirty="0" err="1"/>
              <a:t>give</a:t>
            </a:r>
            <a:r>
              <a:rPr lang="es-SV" sz="2000" b="1" dirty="0"/>
              <a:t> back </a:t>
            </a:r>
            <a:r>
              <a:rPr lang="es-SV" sz="2000" b="1" dirty="0" err="1"/>
              <a:t>to</a:t>
            </a:r>
            <a:r>
              <a:rPr lang="es-SV" sz="2000" b="1" dirty="0"/>
              <a:t> </a:t>
            </a:r>
            <a:r>
              <a:rPr lang="es-SV" sz="2000" b="1" dirty="0" err="1"/>
              <a:t>the</a:t>
            </a:r>
            <a:r>
              <a:rPr lang="es-SV" sz="2000" b="1" dirty="0"/>
              <a:t> </a:t>
            </a:r>
            <a:r>
              <a:rPr lang="es-SV" sz="2000" b="1" dirty="0" err="1"/>
              <a:t>community</a:t>
            </a:r>
            <a:endParaRPr lang="es-SV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9C4E47-1C6D-8B8B-1C57-281C1FC29749}"/>
              </a:ext>
            </a:extLst>
          </p:cNvPr>
          <p:cNvSpPr/>
          <p:nvPr/>
        </p:nvSpPr>
        <p:spPr>
          <a:xfrm>
            <a:off x="1597742" y="2733368"/>
            <a:ext cx="2925097" cy="383458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800" b="1" dirty="0" err="1"/>
              <a:t>Licenses</a:t>
            </a:r>
            <a:r>
              <a:rPr lang="es-SV" sz="2800" b="1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C15E80-2CA8-93B4-B284-EFA392B864F9}"/>
              </a:ext>
            </a:extLst>
          </p:cNvPr>
          <p:cNvSpPr/>
          <p:nvPr/>
        </p:nvSpPr>
        <p:spPr>
          <a:xfrm>
            <a:off x="1597742" y="2733368"/>
            <a:ext cx="2925097" cy="383458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800" b="1" dirty="0" err="1"/>
              <a:t>Licenses</a:t>
            </a:r>
            <a:r>
              <a:rPr lang="es-SV" sz="2800" b="1" dirty="0"/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300FA-0202-50CF-E98E-01F432D14478}"/>
              </a:ext>
            </a:extLst>
          </p:cNvPr>
          <p:cNvSpPr/>
          <p:nvPr/>
        </p:nvSpPr>
        <p:spPr>
          <a:xfrm>
            <a:off x="8084573" y="2733368"/>
            <a:ext cx="2925097" cy="383458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800" b="1" dirty="0" err="1"/>
              <a:t>Licenses</a:t>
            </a:r>
            <a:r>
              <a:rPr lang="es-SV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36215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284AA-9CB9-75B2-B7CF-7B498D4E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7728" cy="66817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A8D30F-0F7A-3893-49D5-82D85F7D4980}"/>
              </a:ext>
            </a:extLst>
          </p:cNvPr>
          <p:cNvSpPr/>
          <p:nvPr/>
        </p:nvSpPr>
        <p:spPr>
          <a:xfrm>
            <a:off x="103019" y="78658"/>
            <a:ext cx="10451690" cy="816077"/>
          </a:xfrm>
          <a:prstGeom prst="rect">
            <a:avLst/>
          </a:prstGeom>
          <a:solidFill>
            <a:srgbClr val="222B43"/>
          </a:solidFill>
          <a:ln>
            <a:solidFill>
              <a:srgbClr val="222B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4000" b="1" dirty="0" err="1">
                <a:solidFill>
                  <a:srgbClr val="FB934D"/>
                </a:solidFill>
              </a:rPr>
              <a:t>What</a:t>
            </a:r>
            <a:r>
              <a:rPr lang="es-SV" sz="4000" b="1" dirty="0">
                <a:solidFill>
                  <a:srgbClr val="FB934D"/>
                </a:solidFill>
              </a:rPr>
              <a:t> </a:t>
            </a:r>
            <a:r>
              <a:rPr lang="es-SV" sz="4000" b="1" dirty="0" err="1">
                <a:solidFill>
                  <a:srgbClr val="FB934D"/>
                </a:solidFill>
              </a:rPr>
              <a:t>threats</a:t>
            </a:r>
            <a:r>
              <a:rPr lang="es-SV" sz="4000" b="1" dirty="0">
                <a:solidFill>
                  <a:srgbClr val="FB934D"/>
                </a:solidFill>
              </a:rPr>
              <a:t> do </a:t>
            </a:r>
            <a:r>
              <a:rPr lang="es-SV" sz="4000" b="1" dirty="0" err="1">
                <a:solidFill>
                  <a:srgbClr val="FB934D"/>
                </a:solidFill>
              </a:rPr>
              <a:t>we</a:t>
            </a:r>
            <a:r>
              <a:rPr lang="es-SV" sz="4000" b="1" dirty="0">
                <a:solidFill>
                  <a:srgbClr val="FB934D"/>
                </a:solidFill>
              </a:rPr>
              <a:t> try </a:t>
            </a:r>
            <a:r>
              <a:rPr lang="es-SV" sz="4000" b="1" dirty="0" err="1">
                <a:solidFill>
                  <a:srgbClr val="FB934D"/>
                </a:solidFill>
              </a:rPr>
              <a:t>to</a:t>
            </a:r>
            <a:r>
              <a:rPr lang="es-SV" sz="4000" b="1" dirty="0">
                <a:solidFill>
                  <a:srgbClr val="FB934D"/>
                </a:solidFill>
              </a:rPr>
              <a:t> </a:t>
            </a:r>
            <a:r>
              <a:rPr lang="es-SV" sz="4000" b="1" dirty="0" err="1">
                <a:solidFill>
                  <a:srgbClr val="FB934D"/>
                </a:solidFill>
              </a:rPr>
              <a:t>defend</a:t>
            </a:r>
            <a:r>
              <a:rPr lang="es-SV" sz="4000" b="1" dirty="0">
                <a:solidFill>
                  <a:srgbClr val="FB934D"/>
                </a:solidFill>
              </a:rPr>
              <a:t> </a:t>
            </a:r>
            <a:r>
              <a:rPr lang="es-SV" sz="4000" b="1" dirty="0" err="1">
                <a:solidFill>
                  <a:srgbClr val="FB934D"/>
                </a:solidFill>
              </a:rPr>
              <a:t>against</a:t>
            </a:r>
            <a:r>
              <a:rPr lang="es-SV" sz="4000" b="1" dirty="0">
                <a:solidFill>
                  <a:srgbClr val="FB934D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5D27E0-AAC2-57EC-348A-740900BBD602}"/>
              </a:ext>
            </a:extLst>
          </p:cNvPr>
          <p:cNvSpPr/>
          <p:nvPr/>
        </p:nvSpPr>
        <p:spPr>
          <a:xfrm>
            <a:off x="2556388" y="1927122"/>
            <a:ext cx="1160206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>
                <a:solidFill>
                  <a:srgbClr val="FB934D"/>
                </a:solidFill>
              </a:rPr>
              <a:t>THREAT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0D76F-C634-AD0D-6207-846641883CF9}"/>
              </a:ext>
            </a:extLst>
          </p:cNvPr>
          <p:cNvSpPr/>
          <p:nvPr/>
        </p:nvSpPr>
        <p:spPr>
          <a:xfrm>
            <a:off x="5254792" y="1927122"/>
            <a:ext cx="1288246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>
                <a:solidFill>
                  <a:srgbClr val="FB934D"/>
                </a:solidFill>
              </a:rPr>
              <a:t>DESIRED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64B7D-F461-4910-B4D6-64A5EA3A3604}"/>
              </a:ext>
            </a:extLst>
          </p:cNvPr>
          <p:cNvSpPr/>
          <p:nvPr/>
        </p:nvSpPr>
        <p:spPr>
          <a:xfrm>
            <a:off x="7329948" y="1927122"/>
            <a:ext cx="1656735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>
                <a:solidFill>
                  <a:srgbClr val="FB934D"/>
                </a:solidFill>
              </a:rPr>
              <a:t>TECHNIQUE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06BAE-7979-7AA9-8537-74ABB68A5B25}"/>
              </a:ext>
            </a:extLst>
          </p:cNvPr>
          <p:cNvSpPr/>
          <p:nvPr/>
        </p:nvSpPr>
        <p:spPr>
          <a:xfrm>
            <a:off x="2485104" y="2846436"/>
            <a:ext cx="1460089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>
                <a:solidFill>
                  <a:schemeClr val="tx1"/>
                </a:solidFill>
              </a:rPr>
              <a:t>Corruption</a:t>
            </a:r>
            <a:endParaRPr lang="es-SV" sz="20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A65119-758E-3D1B-268E-1691B733E815}"/>
              </a:ext>
            </a:extLst>
          </p:cNvPr>
          <p:cNvSpPr/>
          <p:nvPr/>
        </p:nvSpPr>
        <p:spPr>
          <a:xfrm>
            <a:off x="5168870" y="2812025"/>
            <a:ext cx="1460089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Integrity</a:t>
            </a:r>
            <a:endParaRPr lang="es-SV" sz="2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2F170-1BC5-275E-EDC1-F4AA01484164}"/>
              </a:ext>
            </a:extLst>
          </p:cNvPr>
          <p:cNvSpPr/>
          <p:nvPr/>
        </p:nvSpPr>
        <p:spPr>
          <a:xfrm>
            <a:off x="7446265" y="2846436"/>
            <a:ext cx="1460089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Hashing</a:t>
            </a:r>
            <a:endParaRPr lang="es-SV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88F865-0F55-FD99-1F24-75D4E9A6E479}"/>
              </a:ext>
            </a:extLst>
          </p:cNvPr>
          <p:cNvSpPr/>
          <p:nvPr/>
        </p:nvSpPr>
        <p:spPr>
          <a:xfrm>
            <a:off x="2241756" y="3790681"/>
            <a:ext cx="1789470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>
                <a:solidFill>
                  <a:schemeClr val="tx1"/>
                </a:solidFill>
              </a:rPr>
              <a:t>Equivocation</a:t>
            </a:r>
            <a:endParaRPr lang="es-SV" sz="2000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7F11EA-27F6-9155-AF87-43D7ECA80AC3}"/>
              </a:ext>
            </a:extLst>
          </p:cNvPr>
          <p:cNvSpPr/>
          <p:nvPr/>
        </p:nvSpPr>
        <p:spPr>
          <a:xfrm>
            <a:off x="2241756" y="4641172"/>
            <a:ext cx="1789470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>
                <a:solidFill>
                  <a:schemeClr val="tx1"/>
                </a:solidFill>
              </a:rPr>
              <a:t>Forgery</a:t>
            </a:r>
            <a:endParaRPr lang="es-SV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9A978-2609-B27F-8AAA-4C792436F024}"/>
              </a:ext>
            </a:extLst>
          </p:cNvPr>
          <p:cNvSpPr/>
          <p:nvPr/>
        </p:nvSpPr>
        <p:spPr>
          <a:xfrm>
            <a:off x="2150806" y="5585068"/>
            <a:ext cx="2128683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>
                <a:solidFill>
                  <a:schemeClr val="tx1"/>
                </a:solidFill>
              </a:rPr>
              <a:t>Value</a:t>
            </a:r>
            <a:r>
              <a:rPr lang="es-SV" sz="2000" b="1" dirty="0">
                <a:solidFill>
                  <a:schemeClr val="tx1"/>
                </a:solidFill>
              </a:rPr>
              <a:t> </a:t>
            </a:r>
            <a:r>
              <a:rPr lang="es-SV" sz="2000" b="1" dirty="0" err="1">
                <a:solidFill>
                  <a:schemeClr val="tx1"/>
                </a:solidFill>
              </a:rPr>
              <a:t>for</a:t>
            </a:r>
            <a:r>
              <a:rPr lang="es-SV" sz="2000" b="1" dirty="0">
                <a:solidFill>
                  <a:schemeClr val="tx1"/>
                </a:solidFill>
              </a:rPr>
              <a:t> Money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1223-75A3-01AC-5D7F-F4228D2E16DA}"/>
              </a:ext>
            </a:extLst>
          </p:cNvPr>
          <p:cNvSpPr/>
          <p:nvPr/>
        </p:nvSpPr>
        <p:spPr>
          <a:xfrm>
            <a:off x="5060438" y="3815088"/>
            <a:ext cx="1676950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Commitment</a:t>
            </a:r>
            <a:endParaRPr lang="es-SV" sz="2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C65826-31E0-2D48-8D0C-879E9BAEA835}"/>
              </a:ext>
            </a:extLst>
          </p:cNvPr>
          <p:cNvSpPr/>
          <p:nvPr/>
        </p:nvSpPr>
        <p:spPr>
          <a:xfrm>
            <a:off x="4997813" y="4729315"/>
            <a:ext cx="1802200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Authentication</a:t>
            </a:r>
            <a:endParaRPr lang="es-SV" sz="2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CD0FE-8377-56C2-51CB-847C551E46CB}"/>
              </a:ext>
            </a:extLst>
          </p:cNvPr>
          <p:cNvSpPr/>
          <p:nvPr/>
        </p:nvSpPr>
        <p:spPr>
          <a:xfrm>
            <a:off x="7393526" y="4734583"/>
            <a:ext cx="1460089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Signatures</a:t>
            </a:r>
            <a:endParaRPr lang="es-SV" sz="2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3DCB7-81BB-94A0-C16C-647CC9443F93}"/>
              </a:ext>
            </a:extLst>
          </p:cNvPr>
          <p:cNvSpPr/>
          <p:nvPr/>
        </p:nvSpPr>
        <p:spPr>
          <a:xfrm>
            <a:off x="7428269" y="5614563"/>
            <a:ext cx="1460089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Encryption</a:t>
            </a:r>
            <a:endParaRPr lang="es-SV" sz="2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21474E-0DF8-0137-CCC5-9154B2108D43}"/>
              </a:ext>
            </a:extLst>
          </p:cNvPr>
          <p:cNvSpPr/>
          <p:nvPr/>
        </p:nvSpPr>
        <p:spPr>
          <a:xfrm>
            <a:off x="5168869" y="5624396"/>
            <a:ext cx="1460089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Secrecy</a:t>
            </a:r>
            <a:endParaRPr lang="es-SV" sz="2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36268F-494B-2DA1-0758-76EC1055E48A}"/>
              </a:ext>
            </a:extLst>
          </p:cNvPr>
          <p:cNvSpPr/>
          <p:nvPr/>
        </p:nvSpPr>
        <p:spPr>
          <a:xfrm>
            <a:off x="7446265" y="3790681"/>
            <a:ext cx="1460089" cy="39329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Hashing</a:t>
            </a:r>
            <a:endParaRPr lang="es-SV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4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324AE-C5FF-99E8-228B-8FB8389C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6620" cy="63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72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3A340-381F-D652-59ED-EC54F05DF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82569" cy="67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D4195-68B4-057E-C28F-E2FD84A6F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80946" cy="59195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481126-F6DE-85B7-D935-BE9F6AB49080}"/>
              </a:ext>
            </a:extLst>
          </p:cNvPr>
          <p:cNvSpPr/>
          <p:nvPr/>
        </p:nvSpPr>
        <p:spPr>
          <a:xfrm>
            <a:off x="3146322" y="5525729"/>
            <a:ext cx="3126658" cy="393820"/>
          </a:xfrm>
          <a:prstGeom prst="rect">
            <a:avLst/>
          </a:prstGeom>
          <a:solidFill>
            <a:srgbClr val="ADE0EA"/>
          </a:solidFill>
          <a:ln>
            <a:solidFill>
              <a:srgbClr val="ADE0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i="1" dirty="0" err="1">
                <a:solidFill>
                  <a:schemeClr val="tx1"/>
                </a:solidFill>
              </a:rPr>
              <a:t>Examples</a:t>
            </a:r>
            <a:r>
              <a:rPr lang="es-SV" i="1" dirty="0">
                <a:solidFill>
                  <a:schemeClr val="tx1"/>
                </a:solidFill>
              </a:rPr>
              <a:t> </a:t>
            </a:r>
            <a:r>
              <a:rPr lang="es-SV" i="1" dirty="0" err="1">
                <a:solidFill>
                  <a:schemeClr val="tx1"/>
                </a:solidFill>
              </a:rPr>
              <a:t>of</a:t>
            </a:r>
            <a:r>
              <a:rPr lang="es-SV" i="1" dirty="0">
                <a:solidFill>
                  <a:schemeClr val="tx1"/>
                </a:solidFill>
              </a:rPr>
              <a:t> </a:t>
            </a:r>
            <a:r>
              <a:rPr lang="es-SV" i="1" dirty="0" err="1">
                <a:solidFill>
                  <a:schemeClr val="tx1"/>
                </a:solidFill>
              </a:rPr>
              <a:t>elliptic</a:t>
            </a:r>
            <a:r>
              <a:rPr lang="es-SV" i="1" dirty="0">
                <a:solidFill>
                  <a:schemeClr val="tx1"/>
                </a:solidFill>
              </a:rPr>
              <a:t> curves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9E7F75-DDD9-97A5-BFE1-146EB0F16AB4}"/>
              </a:ext>
            </a:extLst>
          </p:cNvPr>
          <p:cNvSpPr/>
          <p:nvPr/>
        </p:nvSpPr>
        <p:spPr>
          <a:xfrm>
            <a:off x="90947" y="0"/>
            <a:ext cx="6110749" cy="393820"/>
          </a:xfrm>
          <a:prstGeom prst="rect">
            <a:avLst/>
          </a:prstGeom>
          <a:solidFill>
            <a:srgbClr val="ADE0EA"/>
          </a:solidFill>
          <a:ln>
            <a:solidFill>
              <a:srgbClr val="ADE0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The</a:t>
            </a:r>
            <a:r>
              <a:rPr lang="es-SV" sz="2000" dirty="0">
                <a:solidFill>
                  <a:schemeClr val="tx1"/>
                </a:solidFill>
              </a:rPr>
              <a:t> </a:t>
            </a:r>
            <a:r>
              <a:rPr lang="es-SV" sz="2000" dirty="0" err="1">
                <a:solidFill>
                  <a:schemeClr val="tx1"/>
                </a:solidFill>
              </a:rPr>
              <a:t>elliptic</a:t>
            </a:r>
            <a:r>
              <a:rPr lang="es-SV" sz="2000" dirty="0">
                <a:solidFill>
                  <a:schemeClr val="tx1"/>
                </a:solidFill>
              </a:rPr>
              <a:t> curves </a:t>
            </a:r>
            <a:r>
              <a:rPr lang="es-SV" sz="2000" dirty="0" err="1">
                <a:solidFill>
                  <a:schemeClr val="tx1"/>
                </a:solidFill>
              </a:rPr>
              <a:t>we</a:t>
            </a:r>
            <a:r>
              <a:rPr lang="en-US" sz="2000" dirty="0">
                <a:solidFill>
                  <a:schemeClr val="tx1"/>
                </a:solidFill>
              </a:rPr>
              <a:t>’re going to use are in this form:</a:t>
            </a:r>
            <a:endParaRPr lang="es-SV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91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B7F2E-B177-50E5-037E-0CDABEE1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26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DCB46D-DBC4-D547-E8FC-00B286BFF981}"/>
              </a:ext>
            </a:extLst>
          </p:cNvPr>
          <p:cNvSpPr/>
          <p:nvPr/>
        </p:nvSpPr>
        <p:spPr>
          <a:xfrm>
            <a:off x="3785420" y="663678"/>
            <a:ext cx="2192593" cy="383458"/>
          </a:xfrm>
          <a:prstGeom prst="rect">
            <a:avLst/>
          </a:prstGeom>
          <a:solidFill>
            <a:srgbClr val="D5E9D4"/>
          </a:solidFill>
          <a:ln>
            <a:solidFill>
              <a:srgbClr val="D5E9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>
                <a:solidFill>
                  <a:schemeClr val="tx1"/>
                </a:solidFill>
              </a:rPr>
              <a:t>Original </a:t>
            </a:r>
            <a:r>
              <a:rPr lang="es-SV" sz="2000" dirty="0" err="1">
                <a:solidFill>
                  <a:schemeClr val="tx1"/>
                </a:solidFill>
              </a:rPr>
              <a:t>Message</a:t>
            </a:r>
            <a:endParaRPr lang="es-SV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2C9F96-5E8A-F9D7-DF17-276FE5A27410}"/>
              </a:ext>
            </a:extLst>
          </p:cNvPr>
          <p:cNvSpPr/>
          <p:nvPr/>
        </p:nvSpPr>
        <p:spPr>
          <a:xfrm>
            <a:off x="7890388" y="663678"/>
            <a:ext cx="2192593" cy="383458"/>
          </a:xfrm>
          <a:prstGeom prst="rect">
            <a:avLst/>
          </a:prstGeom>
          <a:solidFill>
            <a:srgbClr val="FCD0D1"/>
          </a:solidFill>
          <a:ln>
            <a:solidFill>
              <a:srgbClr val="FCD0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>
                <a:solidFill>
                  <a:schemeClr val="tx1"/>
                </a:solidFill>
              </a:rPr>
              <a:t>Padding</a:t>
            </a:r>
            <a:r>
              <a:rPr lang="es-SV" sz="2000" dirty="0">
                <a:solidFill>
                  <a:schemeClr val="tx1"/>
                </a:solidFill>
              </a:rPr>
              <a:t>/</a:t>
            </a:r>
            <a:r>
              <a:rPr lang="es-SV" sz="2000" dirty="0" err="1">
                <a:solidFill>
                  <a:schemeClr val="tx1"/>
                </a:solidFill>
              </a:rPr>
              <a:t>Length</a:t>
            </a:r>
            <a:endParaRPr lang="es-SV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58749-032E-CDC9-465A-D138F48E1B3E}"/>
              </a:ext>
            </a:extLst>
          </p:cNvPr>
          <p:cNvSpPr/>
          <p:nvPr/>
        </p:nvSpPr>
        <p:spPr>
          <a:xfrm>
            <a:off x="1012724" y="4499368"/>
            <a:ext cx="2330244" cy="62926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 err="1">
                <a:solidFill>
                  <a:schemeClr val="tx1"/>
                </a:solidFill>
              </a:rPr>
              <a:t>Compression</a:t>
            </a:r>
            <a:endParaRPr lang="es-SV" dirty="0">
              <a:solidFill>
                <a:schemeClr val="tx1"/>
              </a:solidFill>
            </a:endParaRPr>
          </a:p>
          <a:p>
            <a:pPr algn="ctr"/>
            <a:r>
              <a:rPr lang="es-SV" dirty="0" err="1">
                <a:solidFill>
                  <a:schemeClr val="tx1"/>
                </a:solidFill>
              </a:rPr>
              <a:t>Function</a:t>
            </a:r>
            <a:endParaRPr lang="es-SV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78713C-D449-731E-113F-490025588648}"/>
              </a:ext>
            </a:extLst>
          </p:cNvPr>
          <p:cNvSpPr/>
          <p:nvPr/>
        </p:nvSpPr>
        <p:spPr>
          <a:xfrm>
            <a:off x="10181305" y="4499368"/>
            <a:ext cx="1764889" cy="629264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 err="1">
                <a:solidFill>
                  <a:schemeClr val="tx1"/>
                </a:solidFill>
              </a:rPr>
              <a:t>Message</a:t>
            </a:r>
            <a:r>
              <a:rPr lang="es-SV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s-SV" dirty="0" err="1">
                <a:solidFill>
                  <a:schemeClr val="tx1"/>
                </a:solidFill>
              </a:rPr>
              <a:t>Digest</a:t>
            </a:r>
            <a:endParaRPr lang="es-SV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48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83EBF-8929-41E0-E08E-0532605A4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41214" cy="64022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B02D1-ABFA-B4FE-2865-BFB5A07C20C3}"/>
              </a:ext>
            </a:extLst>
          </p:cNvPr>
          <p:cNvSpPr/>
          <p:nvPr/>
        </p:nvSpPr>
        <p:spPr>
          <a:xfrm>
            <a:off x="953728" y="377083"/>
            <a:ext cx="1474839" cy="37016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b="1" dirty="0" err="1">
                <a:solidFill>
                  <a:schemeClr val="tx1"/>
                </a:solidFill>
              </a:rPr>
              <a:t>Transaction</a:t>
            </a:r>
            <a:endParaRPr lang="es-SV" sz="19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0AEB1-BF32-FB70-2434-3B9D229F4051}"/>
              </a:ext>
            </a:extLst>
          </p:cNvPr>
          <p:cNvSpPr/>
          <p:nvPr/>
        </p:nvSpPr>
        <p:spPr>
          <a:xfrm>
            <a:off x="3809999" y="377083"/>
            <a:ext cx="1474839" cy="37016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b="1" dirty="0" err="1">
                <a:solidFill>
                  <a:schemeClr val="tx1"/>
                </a:solidFill>
              </a:rPr>
              <a:t>Transaction</a:t>
            </a:r>
            <a:endParaRPr lang="es-SV" sz="19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32A72-71F7-ABC3-A7F0-CDCBDB749080}"/>
              </a:ext>
            </a:extLst>
          </p:cNvPr>
          <p:cNvSpPr/>
          <p:nvPr/>
        </p:nvSpPr>
        <p:spPr>
          <a:xfrm>
            <a:off x="6727721" y="377083"/>
            <a:ext cx="1474839" cy="37016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b="1" dirty="0" err="1">
                <a:solidFill>
                  <a:schemeClr val="tx1"/>
                </a:solidFill>
              </a:rPr>
              <a:t>Transaction</a:t>
            </a:r>
            <a:endParaRPr lang="es-SV" sz="19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49AA3F-E97C-97C8-8ECE-EEBB400CA0C7}"/>
              </a:ext>
            </a:extLst>
          </p:cNvPr>
          <p:cNvSpPr/>
          <p:nvPr/>
        </p:nvSpPr>
        <p:spPr>
          <a:xfrm>
            <a:off x="1052051" y="893276"/>
            <a:ext cx="1553497" cy="630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 err="1">
                <a:solidFill>
                  <a:schemeClr val="tx1"/>
                </a:solidFill>
              </a:rPr>
              <a:t>Owner</a:t>
            </a:r>
            <a:r>
              <a:rPr lang="es-SV" sz="1900" dirty="0">
                <a:solidFill>
                  <a:schemeClr val="tx1"/>
                </a:solidFill>
              </a:rPr>
              <a:t> 1</a:t>
            </a:r>
            <a:r>
              <a:rPr lang="en-US" sz="1900" dirty="0">
                <a:solidFill>
                  <a:schemeClr val="tx1"/>
                </a:solidFill>
              </a:rPr>
              <a:t>’s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Public Key</a:t>
            </a:r>
            <a:endParaRPr lang="es-SV" sz="19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BE33B9-9759-0CAF-5FC5-5820850FED0B}"/>
              </a:ext>
            </a:extLst>
          </p:cNvPr>
          <p:cNvSpPr/>
          <p:nvPr/>
        </p:nvSpPr>
        <p:spPr>
          <a:xfrm>
            <a:off x="3937818" y="917857"/>
            <a:ext cx="1553497" cy="630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 err="1">
                <a:solidFill>
                  <a:schemeClr val="tx1"/>
                </a:solidFill>
              </a:rPr>
              <a:t>Owner</a:t>
            </a:r>
            <a:r>
              <a:rPr lang="es-SV" sz="1900" dirty="0">
                <a:solidFill>
                  <a:schemeClr val="tx1"/>
                </a:solidFill>
              </a:rPr>
              <a:t> 2</a:t>
            </a:r>
            <a:r>
              <a:rPr lang="en-US" sz="1900" dirty="0">
                <a:solidFill>
                  <a:schemeClr val="tx1"/>
                </a:solidFill>
              </a:rPr>
              <a:t>’s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Public Key</a:t>
            </a:r>
            <a:endParaRPr lang="es-SV" sz="19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55820-DF8E-212D-B0AA-D60BA0070DE6}"/>
              </a:ext>
            </a:extLst>
          </p:cNvPr>
          <p:cNvSpPr/>
          <p:nvPr/>
        </p:nvSpPr>
        <p:spPr>
          <a:xfrm>
            <a:off x="6833417" y="917857"/>
            <a:ext cx="1553497" cy="630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 err="1">
                <a:solidFill>
                  <a:schemeClr val="tx1"/>
                </a:solidFill>
              </a:rPr>
              <a:t>Owner</a:t>
            </a:r>
            <a:r>
              <a:rPr lang="es-SV" sz="1900" dirty="0">
                <a:solidFill>
                  <a:schemeClr val="tx1"/>
                </a:solidFill>
              </a:rPr>
              <a:t> 3</a:t>
            </a:r>
            <a:r>
              <a:rPr lang="en-US" sz="1900" dirty="0">
                <a:solidFill>
                  <a:schemeClr val="tx1"/>
                </a:solidFill>
              </a:rPr>
              <a:t>’s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Public Key</a:t>
            </a:r>
            <a:endParaRPr lang="es-SV" sz="19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7BA00-468C-A479-954C-D9919D3EF13A}"/>
              </a:ext>
            </a:extLst>
          </p:cNvPr>
          <p:cNvSpPr/>
          <p:nvPr/>
        </p:nvSpPr>
        <p:spPr>
          <a:xfrm>
            <a:off x="1052051" y="4521378"/>
            <a:ext cx="1553497" cy="630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 err="1">
                <a:solidFill>
                  <a:schemeClr val="tx1"/>
                </a:solidFill>
              </a:rPr>
              <a:t>Owner</a:t>
            </a:r>
            <a:r>
              <a:rPr lang="es-SV" sz="1900" dirty="0">
                <a:solidFill>
                  <a:schemeClr val="tx1"/>
                </a:solidFill>
              </a:rPr>
              <a:t> 1</a:t>
            </a:r>
            <a:r>
              <a:rPr lang="en-US" sz="1900" dirty="0">
                <a:solidFill>
                  <a:schemeClr val="tx1"/>
                </a:solidFill>
              </a:rPr>
              <a:t>’s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Private Key</a:t>
            </a:r>
            <a:endParaRPr lang="es-SV" sz="19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E8DA-352C-FBA4-3518-AF9FEC015906}"/>
              </a:ext>
            </a:extLst>
          </p:cNvPr>
          <p:cNvSpPr/>
          <p:nvPr/>
        </p:nvSpPr>
        <p:spPr>
          <a:xfrm>
            <a:off x="3937817" y="4521378"/>
            <a:ext cx="1553497" cy="630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 err="1">
                <a:solidFill>
                  <a:schemeClr val="tx1"/>
                </a:solidFill>
              </a:rPr>
              <a:t>Owner</a:t>
            </a:r>
            <a:r>
              <a:rPr lang="es-SV" sz="1900" dirty="0">
                <a:solidFill>
                  <a:schemeClr val="tx1"/>
                </a:solidFill>
              </a:rPr>
              <a:t> 1</a:t>
            </a:r>
            <a:r>
              <a:rPr lang="en-US" sz="1900" dirty="0">
                <a:solidFill>
                  <a:schemeClr val="tx1"/>
                </a:solidFill>
              </a:rPr>
              <a:t>’s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Private Key</a:t>
            </a:r>
            <a:endParaRPr lang="es-SV" sz="19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CD320E-F6F8-5F89-387D-8526B0ACE588}"/>
              </a:ext>
            </a:extLst>
          </p:cNvPr>
          <p:cNvSpPr/>
          <p:nvPr/>
        </p:nvSpPr>
        <p:spPr>
          <a:xfrm>
            <a:off x="6833417" y="4521378"/>
            <a:ext cx="1553497" cy="630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900" dirty="0" err="1">
                <a:solidFill>
                  <a:schemeClr val="tx1"/>
                </a:solidFill>
              </a:rPr>
              <a:t>Owner</a:t>
            </a:r>
            <a:r>
              <a:rPr lang="es-SV" sz="1900" dirty="0">
                <a:solidFill>
                  <a:schemeClr val="tx1"/>
                </a:solidFill>
              </a:rPr>
              <a:t> 1</a:t>
            </a:r>
            <a:r>
              <a:rPr lang="en-US" sz="1900" dirty="0">
                <a:solidFill>
                  <a:schemeClr val="tx1"/>
                </a:solidFill>
              </a:rPr>
              <a:t>’s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Private Key</a:t>
            </a:r>
            <a:endParaRPr lang="es-SV" sz="19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9C13A5-23B0-AAF9-6B93-CA23781D9673}"/>
              </a:ext>
            </a:extLst>
          </p:cNvPr>
          <p:cNvSpPr/>
          <p:nvPr/>
        </p:nvSpPr>
        <p:spPr>
          <a:xfrm>
            <a:off x="1248697" y="3163529"/>
            <a:ext cx="1179870" cy="5309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 err="1">
                <a:solidFill>
                  <a:schemeClr val="tx1"/>
                </a:solidFill>
              </a:rPr>
              <a:t>Owner</a:t>
            </a:r>
            <a:r>
              <a:rPr lang="es-SV" dirty="0">
                <a:solidFill>
                  <a:schemeClr val="tx1"/>
                </a:solidFill>
              </a:rPr>
              <a:t> 0</a:t>
            </a:r>
            <a:r>
              <a:rPr lang="en-US" dirty="0">
                <a:solidFill>
                  <a:schemeClr val="tx1"/>
                </a:solidFill>
              </a:rPr>
              <a:t>’s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Signature</a:t>
            </a:r>
            <a:endParaRPr lang="es-SV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A2A7C-CA33-28B9-419F-4B64DAFA7E42}"/>
              </a:ext>
            </a:extLst>
          </p:cNvPr>
          <p:cNvSpPr/>
          <p:nvPr/>
        </p:nvSpPr>
        <p:spPr>
          <a:xfrm>
            <a:off x="4124630" y="3156155"/>
            <a:ext cx="1179870" cy="5309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 err="1">
                <a:solidFill>
                  <a:schemeClr val="tx1"/>
                </a:solidFill>
              </a:rPr>
              <a:t>Owner</a:t>
            </a:r>
            <a:r>
              <a:rPr lang="es-SV" dirty="0">
                <a:solidFill>
                  <a:schemeClr val="tx1"/>
                </a:solidFill>
              </a:rPr>
              <a:t> 1</a:t>
            </a:r>
            <a:r>
              <a:rPr lang="en-US" dirty="0">
                <a:solidFill>
                  <a:schemeClr val="tx1"/>
                </a:solidFill>
              </a:rPr>
              <a:t>’s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Signature</a:t>
            </a:r>
            <a:endParaRPr lang="es-SV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74EBE-CFF0-8648-05B0-A932B570E4AA}"/>
              </a:ext>
            </a:extLst>
          </p:cNvPr>
          <p:cNvSpPr/>
          <p:nvPr/>
        </p:nvSpPr>
        <p:spPr>
          <a:xfrm>
            <a:off x="7022690" y="3156155"/>
            <a:ext cx="1179870" cy="5309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 err="1">
                <a:solidFill>
                  <a:schemeClr val="tx1"/>
                </a:solidFill>
              </a:rPr>
              <a:t>Owner</a:t>
            </a:r>
            <a:r>
              <a:rPr lang="es-SV" dirty="0">
                <a:solidFill>
                  <a:schemeClr val="tx1"/>
                </a:solidFill>
              </a:rPr>
              <a:t> 2</a:t>
            </a:r>
            <a:r>
              <a:rPr lang="en-US" dirty="0">
                <a:solidFill>
                  <a:schemeClr val="tx1"/>
                </a:solidFill>
              </a:rPr>
              <a:t>’s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Signature</a:t>
            </a:r>
            <a:endParaRPr lang="es-SV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7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85768-392F-CAED-2F13-071F4816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0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73CFB4-169E-2E9D-8912-67A5557D6AFB}"/>
              </a:ext>
            </a:extLst>
          </p:cNvPr>
          <p:cNvSpPr/>
          <p:nvPr/>
        </p:nvSpPr>
        <p:spPr>
          <a:xfrm>
            <a:off x="766917" y="1111045"/>
            <a:ext cx="4365522" cy="698091"/>
          </a:xfrm>
          <a:prstGeom prst="rect">
            <a:avLst/>
          </a:prstGeom>
          <a:solidFill>
            <a:srgbClr val="151515"/>
          </a:solidFill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6600" b="1" dirty="0" err="1"/>
              <a:t>Perception</a:t>
            </a:r>
            <a:endParaRPr lang="es-SV" sz="6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6A030B-290A-BFE0-A799-BC5062637B69}"/>
              </a:ext>
            </a:extLst>
          </p:cNvPr>
          <p:cNvSpPr/>
          <p:nvPr/>
        </p:nvSpPr>
        <p:spPr>
          <a:xfrm>
            <a:off x="6966156" y="1111044"/>
            <a:ext cx="4365522" cy="698091"/>
          </a:xfrm>
          <a:prstGeom prst="rect">
            <a:avLst/>
          </a:prstGeom>
          <a:solidFill>
            <a:srgbClr val="151515"/>
          </a:solidFill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6600" b="1" dirty="0" err="1"/>
              <a:t>Reality</a:t>
            </a:r>
            <a:endParaRPr lang="es-SV" sz="6600" b="1" dirty="0"/>
          </a:p>
        </p:txBody>
      </p:sp>
    </p:spTree>
    <p:extLst>
      <p:ext uri="{BB962C8B-B14F-4D97-AF65-F5344CB8AC3E}">
        <p14:creationId xmlns:p14="http://schemas.microsoft.com/office/powerpoint/2010/main" val="351727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A54C8-E919-41D5-CD67-0CF091671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75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2E1706-CB51-5336-FF02-E9264ADCD052}"/>
              </a:ext>
            </a:extLst>
          </p:cNvPr>
          <p:cNvSpPr/>
          <p:nvPr/>
        </p:nvSpPr>
        <p:spPr>
          <a:xfrm>
            <a:off x="1366685" y="3429000"/>
            <a:ext cx="3057832" cy="3461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Soft fork starts</a:t>
            </a:r>
            <a:endParaRPr lang="es-SV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5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06F5F-6BC8-8C12-3E4C-22BDF1BBF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75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9D4556-64C3-FDF4-CC1C-AA36403127C7}"/>
              </a:ext>
            </a:extLst>
          </p:cNvPr>
          <p:cNvSpPr/>
          <p:nvPr/>
        </p:nvSpPr>
        <p:spPr>
          <a:xfrm>
            <a:off x="1366685" y="3429000"/>
            <a:ext cx="3185650" cy="3461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Hard fork starts</a:t>
            </a:r>
            <a:endParaRPr lang="es-SV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09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9D10A-2B14-AEBB-2EBB-87C9F0BE5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51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6671B-4688-F90C-E646-9CF9450DA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CE5BAA-A3CA-B12E-5A50-0D85FC54D38E}"/>
              </a:ext>
            </a:extLst>
          </p:cNvPr>
          <p:cNvSpPr/>
          <p:nvPr/>
        </p:nvSpPr>
        <p:spPr>
          <a:xfrm>
            <a:off x="4896464" y="2356043"/>
            <a:ext cx="6572864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hash value of the previous block this particular block references</a:t>
            </a:r>
            <a:endParaRPr lang="es-SV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7F404-20D7-F21F-EAF7-8B73B6E99A15}"/>
              </a:ext>
            </a:extLst>
          </p:cNvPr>
          <p:cNvSpPr/>
          <p:nvPr/>
        </p:nvSpPr>
        <p:spPr>
          <a:xfrm>
            <a:off x="4852218" y="1837085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Block version information (note, this is signed)</a:t>
            </a:r>
            <a:endParaRPr lang="es-SV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8D195-235A-7E28-95A8-F277D60E83CB}"/>
              </a:ext>
            </a:extLst>
          </p:cNvPr>
          <p:cNvSpPr/>
          <p:nvPr/>
        </p:nvSpPr>
        <p:spPr>
          <a:xfrm>
            <a:off x="4807973" y="2951516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reference to a Merkle tree collection which is a hash of all transactions related to this block</a:t>
            </a:r>
            <a:endParaRPr lang="es-SV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1A1B8A-116B-5366-745A-0A8C02BC7D44}"/>
              </a:ext>
            </a:extLst>
          </p:cNvPr>
          <p:cNvSpPr/>
          <p:nvPr/>
        </p:nvSpPr>
        <p:spPr>
          <a:xfrm>
            <a:off x="4896465" y="3533465"/>
            <a:ext cx="6528618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 timestamp recording when this block was created</a:t>
            </a:r>
            <a:endParaRPr lang="es-SV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FC278B-ADD8-093D-8540-A8BD0954641C}"/>
              </a:ext>
            </a:extLst>
          </p:cNvPr>
          <p:cNvSpPr/>
          <p:nvPr/>
        </p:nvSpPr>
        <p:spPr>
          <a:xfrm>
            <a:off x="4807973" y="5290983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Number of transactions entries, this value is always 0</a:t>
            </a:r>
            <a:endParaRPr lang="es-SV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6E05E-F2A3-7F1A-FEB6-9315BD6D76A7}"/>
              </a:ext>
            </a:extLst>
          </p:cNvPr>
          <p:cNvSpPr/>
          <p:nvPr/>
        </p:nvSpPr>
        <p:spPr>
          <a:xfrm>
            <a:off x="4896463" y="4113561"/>
            <a:ext cx="6528620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calculated difficulty target being used for this block</a:t>
            </a:r>
            <a:endParaRPr lang="es-SV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817098-D982-C347-BBA7-D10FC9E52892}"/>
              </a:ext>
            </a:extLst>
          </p:cNvPr>
          <p:cNvSpPr/>
          <p:nvPr/>
        </p:nvSpPr>
        <p:spPr>
          <a:xfrm>
            <a:off x="4807973" y="4693657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nonce used to generate this block… to allow variations of the header and compute different hashes</a:t>
            </a:r>
            <a:endParaRPr lang="es-SV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B5DB09-1EBD-E7EC-DDDF-CE14B433E678}"/>
              </a:ext>
            </a:extLst>
          </p:cNvPr>
          <p:cNvSpPr/>
          <p:nvPr/>
        </p:nvSpPr>
        <p:spPr>
          <a:xfrm>
            <a:off x="737420" y="131105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Field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93D54-0A0C-977D-810E-62FB7D8AD587}"/>
              </a:ext>
            </a:extLst>
          </p:cNvPr>
          <p:cNvSpPr/>
          <p:nvPr/>
        </p:nvSpPr>
        <p:spPr>
          <a:xfrm>
            <a:off x="1764891" y="1311058"/>
            <a:ext cx="1106128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Description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4F4E19-FF02-5D9C-F78A-D0F9D1A085B5}"/>
              </a:ext>
            </a:extLst>
          </p:cNvPr>
          <p:cNvSpPr/>
          <p:nvPr/>
        </p:nvSpPr>
        <p:spPr>
          <a:xfrm>
            <a:off x="3465871" y="129967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Data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53C025-3EFE-B006-7F56-4972817BA291}"/>
              </a:ext>
            </a:extLst>
          </p:cNvPr>
          <p:cNvSpPr/>
          <p:nvPr/>
        </p:nvSpPr>
        <p:spPr>
          <a:xfrm>
            <a:off x="7602790" y="1318127"/>
            <a:ext cx="1115963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Comments</a:t>
            </a:r>
            <a:endParaRPr lang="es-SV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AC77B-73E7-3C38-8632-89AFE6C41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208027-1C08-C163-AE9B-4ED64C4609BD}"/>
              </a:ext>
            </a:extLst>
          </p:cNvPr>
          <p:cNvSpPr/>
          <p:nvPr/>
        </p:nvSpPr>
        <p:spPr>
          <a:xfrm>
            <a:off x="4852216" y="1812209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Transaction data format version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B8109-447D-1F5D-B2A9-A9E98F8B38F0}"/>
              </a:ext>
            </a:extLst>
          </p:cNvPr>
          <p:cNvSpPr/>
          <p:nvPr/>
        </p:nvSpPr>
        <p:spPr>
          <a:xfrm>
            <a:off x="4807969" y="3074425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Number of Transaction inputs (never zero)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83DF8-7F38-6431-B84D-F0FF3EC2D749}"/>
              </a:ext>
            </a:extLst>
          </p:cNvPr>
          <p:cNvSpPr/>
          <p:nvPr/>
        </p:nvSpPr>
        <p:spPr>
          <a:xfrm>
            <a:off x="4852215" y="3576176"/>
            <a:ext cx="6528618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 list of 1 or more transaction inputs or sources for coins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4965A3-5099-465C-CF0C-FC5CDE02B8F6}"/>
              </a:ext>
            </a:extLst>
          </p:cNvPr>
          <p:cNvSpPr/>
          <p:nvPr/>
        </p:nvSpPr>
        <p:spPr>
          <a:xfrm>
            <a:off x="4852217" y="5652287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 block number or timestamp at which this transaction is unlocked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4578CB-0100-8C42-6284-6CD608D4DE29}"/>
              </a:ext>
            </a:extLst>
          </p:cNvPr>
          <p:cNvSpPr/>
          <p:nvPr/>
        </p:nvSpPr>
        <p:spPr>
          <a:xfrm>
            <a:off x="4940704" y="4100364"/>
            <a:ext cx="6528620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Number of Transaction outputs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66D93-0411-0FBB-61E0-5DAABF77A5C2}"/>
              </a:ext>
            </a:extLst>
          </p:cNvPr>
          <p:cNvSpPr/>
          <p:nvPr/>
        </p:nvSpPr>
        <p:spPr>
          <a:xfrm>
            <a:off x="4852215" y="4648784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 list of 1 or more transaction outputs or destinations for coins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DE4FDC-E461-58F4-7C87-172C93AAB59C}"/>
              </a:ext>
            </a:extLst>
          </p:cNvPr>
          <p:cNvSpPr/>
          <p:nvPr/>
        </p:nvSpPr>
        <p:spPr>
          <a:xfrm>
            <a:off x="4852216" y="5172972"/>
            <a:ext cx="6617109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838383"/>
                </a:solidFill>
              </a:rPr>
              <a:t>A list of witnesses, one for each input; omitted if flag is omitted above</a:t>
            </a:r>
            <a:endParaRPr lang="es-SV" sz="1400" b="1" dirty="0">
              <a:solidFill>
                <a:srgbClr val="838383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449B7A-0D8C-C5EE-4460-EFB818AE43A2}"/>
              </a:ext>
            </a:extLst>
          </p:cNvPr>
          <p:cNvSpPr/>
          <p:nvPr/>
        </p:nvSpPr>
        <p:spPr>
          <a:xfrm>
            <a:off x="4847298" y="2443317"/>
            <a:ext cx="6617109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838383"/>
                </a:solidFill>
              </a:rPr>
              <a:t>If present, always 0001, and indicates the presence of witness data </a:t>
            </a:r>
            <a:endParaRPr lang="es-SV" sz="1400" b="1" dirty="0">
              <a:solidFill>
                <a:srgbClr val="838383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209C9C-6FCF-EAE5-1456-2A02C645544E}"/>
              </a:ext>
            </a:extLst>
          </p:cNvPr>
          <p:cNvSpPr/>
          <p:nvPr/>
        </p:nvSpPr>
        <p:spPr>
          <a:xfrm>
            <a:off x="737420" y="131105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Field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ED12A5-871E-C165-F2AC-73F9C6AF3003}"/>
              </a:ext>
            </a:extLst>
          </p:cNvPr>
          <p:cNvSpPr/>
          <p:nvPr/>
        </p:nvSpPr>
        <p:spPr>
          <a:xfrm>
            <a:off x="1836176" y="1301830"/>
            <a:ext cx="1106128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Description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61B684-9EF7-8B96-220C-57DF66A5DA01}"/>
              </a:ext>
            </a:extLst>
          </p:cNvPr>
          <p:cNvSpPr/>
          <p:nvPr/>
        </p:nvSpPr>
        <p:spPr>
          <a:xfrm>
            <a:off x="3465871" y="129967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Data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DC2381-5BA1-B528-4BB1-86A1AD3A5E7C}"/>
              </a:ext>
            </a:extLst>
          </p:cNvPr>
          <p:cNvSpPr/>
          <p:nvPr/>
        </p:nvSpPr>
        <p:spPr>
          <a:xfrm>
            <a:off x="7602790" y="1318127"/>
            <a:ext cx="1115963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Comments</a:t>
            </a:r>
            <a:endParaRPr lang="es-SV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43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9DD24-7BBD-82A1-5714-03C21CA90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9A4898-E49F-4FCA-5723-FE0303E6DAE9}"/>
              </a:ext>
            </a:extLst>
          </p:cNvPr>
          <p:cNvSpPr/>
          <p:nvPr/>
        </p:nvSpPr>
        <p:spPr>
          <a:xfrm>
            <a:off x="737420" y="131105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Field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EECC2-0583-366C-C85A-398E613209DB}"/>
              </a:ext>
            </a:extLst>
          </p:cNvPr>
          <p:cNvSpPr/>
          <p:nvPr/>
        </p:nvSpPr>
        <p:spPr>
          <a:xfrm>
            <a:off x="1764891" y="1311058"/>
            <a:ext cx="1106128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Description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7B2669-A7C3-B83A-DEE0-02131F810469}"/>
              </a:ext>
            </a:extLst>
          </p:cNvPr>
          <p:cNvSpPr/>
          <p:nvPr/>
        </p:nvSpPr>
        <p:spPr>
          <a:xfrm>
            <a:off x="3465871" y="129967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Data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3CC477-1C94-49CE-61E6-65E2F7362599}"/>
              </a:ext>
            </a:extLst>
          </p:cNvPr>
          <p:cNvSpPr/>
          <p:nvPr/>
        </p:nvSpPr>
        <p:spPr>
          <a:xfrm>
            <a:off x="7602790" y="1318127"/>
            <a:ext cx="1115963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Comments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2A67A7-1479-AE70-AD6C-54874DC50AE8}"/>
              </a:ext>
            </a:extLst>
          </p:cNvPr>
          <p:cNvSpPr/>
          <p:nvPr/>
        </p:nvSpPr>
        <p:spPr>
          <a:xfrm>
            <a:off x="4852215" y="3825360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Transaction version as defined by the sender, Intended for “</a:t>
            </a:r>
            <a:r>
              <a:rPr lang="en-US" sz="1400" b="1" dirty="0" err="1">
                <a:solidFill>
                  <a:schemeClr val="tx1"/>
                </a:solidFill>
              </a:rPr>
              <a:t>replcement</a:t>
            </a:r>
            <a:r>
              <a:rPr lang="en-US" sz="1400" b="1" dirty="0">
                <a:solidFill>
                  <a:schemeClr val="tx1"/>
                </a:solidFill>
              </a:rPr>
              <a:t>” of transactions when information is updated before inclusion into a block.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D205C5-AF16-E317-C264-6748C8BFF4A4}"/>
              </a:ext>
            </a:extLst>
          </p:cNvPr>
          <p:cNvSpPr/>
          <p:nvPr/>
        </p:nvSpPr>
        <p:spPr>
          <a:xfrm>
            <a:off x="4852216" y="2507220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 length of the signature script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631CD-52E7-2B3F-50DB-EBA1A5AD52EE}"/>
              </a:ext>
            </a:extLst>
          </p:cNvPr>
          <p:cNvSpPr/>
          <p:nvPr/>
        </p:nvSpPr>
        <p:spPr>
          <a:xfrm>
            <a:off x="4852215" y="1931722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 previous output transaction reference, as an </a:t>
            </a:r>
            <a:r>
              <a:rPr lang="en-US" sz="1400" b="1" dirty="0" err="1">
                <a:solidFill>
                  <a:schemeClr val="tx1"/>
                </a:solidFill>
              </a:rPr>
              <a:t>OutPoint</a:t>
            </a:r>
            <a:r>
              <a:rPr lang="en-US" sz="1400" b="1" dirty="0">
                <a:solidFill>
                  <a:schemeClr val="tx1"/>
                </a:solidFill>
              </a:rPr>
              <a:t> structure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81559-F7ED-1EA5-3EE2-F98902938BC6}"/>
              </a:ext>
            </a:extLst>
          </p:cNvPr>
          <p:cNvSpPr/>
          <p:nvPr/>
        </p:nvSpPr>
        <p:spPr>
          <a:xfrm>
            <a:off x="4852215" y="3120815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Computational script for confirming transaction authorization</a:t>
            </a:r>
            <a:endParaRPr lang="es-SV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5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93DAD-7C83-7B74-DD56-36A1BE173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8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935C85-EB54-0035-5BEC-0269336353B6}"/>
              </a:ext>
            </a:extLst>
          </p:cNvPr>
          <p:cNvSpPr/>
          <p:nvPr/>
        </p:nvSpPr>
        <p:spPr>
          <a:xfrm>
            <a:off x="737420" y="131105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Field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79153-FE96-D0EE-60F6-F0B1DA8D36CA}"/>
              </a:ext>
            </a:extLst>
          </p:cNvPr>
          <p:cNvSpPr/>
          <p:nvPr/>
        </p:nvSpPr>
        <p:spPr>
          <a:xfrm>
            <a:off x="1764891" y="1311058"/>
            <a:ext cx="1106128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Description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4284F-F987-CD33-7C1C-7D410C7BA178}"/>
              </a:ext>
            </a:extLst>
          </p:cNvPr>
          <p:cNvSpPr/>
          <p:nvPr/>
        </p:nvSpPr>
        <p:spPr>
          <a:xfrm>
            <a:off x="3465871" y="129967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Data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85FBEC-C7EA-7FDF-0355-1BE34EF0335B}"/>
              </a:ext>
            </a:extLst>
          </p:cNvPr>
          <p:cNvSpPr/>
          <p:nvPr/>
        </p:nvSpPr>
        <p:spPr>
          <a:xfrm>
            <a:off x="7602790" y="1318127"/>
            <a:ext cx="1115963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Comments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84B965-AA7B-B30A-8F7F-7F311B323E36}"/>
              </a:ext>
            </a:extLst>
          </p:cNvPr>
          <p:cNvSpPr/>
          <p:nvPr/>
        </p:nvSpPr>
        <p:spPr>
          <a:xfrm>
            <a:off x="4852216" y="1847031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 hash of the referenced transaction.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282B07-B155-6C6A-8424-0D7B86DD8FF2}"/>
              </a:ext>
            </a:extLst>
          </p:cNvPr>
          <p:cNvSpPr/>
          <p:nvPr/>
        </p:nvSpPr>
        <p:spPr>
          <a:xfrm>
            <a:off x="4852216" y="2375935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The index of the specific output in the transaction. The first output is 0, etc.</a:t>
            </a:r>
            <a:endParaRPr lang="es-SV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7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C93BD-5FE7-600A-E3EF-435C50DA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0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B69DA-7C08-F502-7E28-909BCEA5A470}"/>
              </a:ext>
            </a:extLst>
          </p:cNvPr>
          <p:cNvSpPr>
            <a:spLocks/>
          </p:cNvSpPr>
          <p:nvPr/>
        </p:nvSpPr>
        <p:spPr>
          <a:xfrm>
            <a:off x="737420" y="131105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Field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883B1-AAE1-0040-D58D-39C90279BFE4}"/>
              </a:ext>
            </a:extLst>
          </p:cNvPr>
          <p:cNvSpPr>
            <a:spLocks/>
          </p:cNvSpPr>
          <p:nvPr/>
        </p:nvSpPr>
        <p:spPr>
          <a:xfrm>
            <a:off x="1764891" y="1311058"/>
            <a:ext cx="1106128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Description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11349-C733-BBD0-FF25-BFCD1FD5AFFD}"/>
              </a:ext>
            </a:extLst>
          </p:cNvPr>
          <p:cNvSpPr>
            <a:spLocks/>
          </p:cNvSpPr>
          <p:nvPr/>
        </p:nvSpPr>
        <p:spPr>
          <a:xfrm>
            <a:off x="3465871" y="1299678"/>
            <a:ext cx="914400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Data Size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8104D-0BEA-8E1C-AEE8-EDE80ABD6546}"/>
              </a:ext>
            </a:extLst>
          </p:cNvPr>
          <p:cNvSpPr>
            <a:spLocks/>
          </p:cNvSpPr>
          <p:nvPr/>
        </p:nvSpPr>
        <p:spPr>
          <a:xfrm>
            <a:off x="7602790" y="1318127"/>
            <a:ext cx="1115963" cy="403123"/>
          </a:xfrm>
          <a:prstGeom prst="rect">
            <a:avLst/>
          </a:prstGeom>
          <a:solidFill>
            <a:srgbClr val="A7A6A7"/>
          </a:solidFill>
          <a:ln>
            <a:solidFill>
              <a:srgbClr val="A7A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Comments</a:t>
            </a:r>
            <a:endParaRPr lang="es-SV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D147B3-7B4B-4A9A-21AA-2727F1B51E8A}"/>
              </a:ext>
            </a:extLst>
          </p:cNvPr>
          <p:cNvSpPr>
            <a:spLocks/>
          </p:cNvSpPr>
          <p:nvPr/>
        </p:nvSpPr>
        <p:spPr>
          <a:xfrm>
            <a:off x="4852216" y="1858994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Transaction Value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FA7325-AB81-8F09-ECAF-9AC59DAEE8B2}"/>
              </a:ext>
            </a:extLst>
          </p:cNvPr>
          <p:cNvSpPr>
            <a:spLocks/>
          </p:cNvSpPr>
          <p:nvPr/>
        </p:nvSpPr>
        <p:spPr>
          <a:xfrm>
            <a:off x="4852216" y="2438143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Length of the </a:t>
            </a:r>
            <a:r>
              <a:rPr lang="en-US" sz="1400" b="1" dirty="0" err="1">
                <a:solidFill>
                  <a:schemeClr val="tx1"/>
                </a:solidFill>
              </a:rPr>
              <a:t>pk_script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6C19CA-D668-D277-38D6-8222642759DA}"/>
              </a:ext>
            </a:extLst>
          </p:cNvPr>
          <p:cNvSpPr>
            <a:spLocks/>
          </p:cNvSpPr>
          <p:nvPr/>
        </p:nvSpPr>
        <p:spPr>
          <a:xfrm>
            <a:off x="4844838" y="3177121"/>
            <a:ext cx="6617109" cy="4031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Usually contains the public key as a Bitcoin script setting up conditions to claim this output.</a:t>
            </a:r>
            <a:endParaRPr lang="es-SV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40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EC851-0BEE-EEEF-DBC6-160F9BD5F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245A90-644B-5EE8-D180-1B16985C79D3}"/>
              </a:ext>
            </a:extLst>
          </p:cNvPr>
          <p:cNvSpPr>
            <a:spLocks/>
          </p:cNvSpPr>
          <p:nvPr/>
        </p:nvSpPr>
        <p:spPr>
          <a:xfrm>
            <a:off x="4596578" y="3227438"/>
            <a:ext cx="2403990" cy="5088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OP_CHECKSIG Verifies Signature is valid</a:t>
            </a:r>
            <a:endParaRPr lang="es-SV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7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B66BA-EEB9-6599-B9D2-67547D80C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F18039-A9D8-7F15-F972-843D5EFA4556}"/>
              </a:ext>
            </a:extLst>
          </p:cNvPr>
          <p:cNvSpPr>
            <a:spLocks/>
          </p:cNvSpPr>
          <p:nvPr/>
        </p:nvSpPr>
        <p:spPr>
          <a:xfrm>
            <a:off x="4704732" y="3001295"/>
            <a:ext cx="2531809" cy="67596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OP_HASH160 Hashes the value and adds it to the stack</a:t>
            </a:r>
            <a:endParaRPr lang="es-SV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13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F8726-D829-8B1E-6670-7D36BD2A5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50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B3616-3906-1E29-E07D-48AAF790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0E6A2B-884F-75CC-835B-B5340769C7CC}"/>
              </a:ext>
            </a:extLst>
          </p:cNvPr>
          <p:cNvSpPr>
            <a:spLocks/>
          </p:cNvSpPr>
          <p:nvPr/>
        </p:nvSpPr>
        <p:spPr>
          <a:xfrm>
            <a:off x="4822720" y="2920180"/>
            <a:ext cx="2403990" cy="5088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OP_PUSH Pushes a value to the stack</a:t>
            </a:r>
            <a:endParaRPr lang="es-SV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6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74C1-B669-FC67-2132-05CF4D0E1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65810-E6C7-B388-0CBD-F796C529C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58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780E2-CA7F-B9AB-D18E-92E89C229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024AEB-0CD0-2C27-1D95-C6E80A872124}"/>
              </a:ext>
            </a:extLst>
          </p:cNvPr>
          <p:cNvSpPr>
            <a:spLocks/>
          </p:cNvSpPr>
          <p:nvPr/>
        </p:nvSpPr>
        <p:spPr>
          <a:xfrm>
            <a:off x="5294668" y="4800599"/>
            <a:ext cx="2403990" cy="5088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Stores a whole copy of the blockchain</a:t>
            </a:r>
            <a:endParaRPr lang="es-SV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2D0FC0-E3E0-B0C7-F08E-83917C77FEF1}"/>
              </a:ext>
            </a:extLst>
          </p:cNvPr>
          <p:cNvSpPr>
            <a:spLocks/>
          </p:cNvSpPr>
          <p:nvPr/>
        </p:nvSpPr>
        <p:spPr>
          <a:xfrm>
            <a:off x="8672049" y="4800599"/>
            <a:ext cx="2566222" cy="7939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Archival nodes can send the blockchain to new nodes</a:t>
            </a:r>
            <a:endParaRPr lang="es-SV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42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5C2B9-8F7B-6096-D5CE-3CB6EDB9D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711214-48BD-86BE-B48E-2810071C6AB4}"/>
              </a:ext>
            </a:extLst>
          </p:cNvPr>
          <p:cNvSpPr>
            <a:spLocks/>
          </p:cNvSpPr>
          <p:nvPr/>
        </p:nvSpPr>
        <p:spPr>
          <a:xfrm>
            <a:off x="5275003" y="4780934"/>
            <a:ext cx="2403990" cy="5088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Deletes old blocks from its blockchain</a:t>
            </a:r>
            <a:endParaRPr lang="es-SV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42F8A-56C8-9EE9-46C8-1CDCBD0F948C}"/>
              </a:ext>
            </a:extLst>
          </p:cNvPr>
          <p:cNvSpPr>
            <a:spLocks/>
          </p:cNvSpPr>
          <p:nvPr/>
        </p:nvSpPr>
        <p:spPr>
          <a:xfrm>
            <a:off x="8740873" y="4780934"/>
            <a:ext cx="2654713" cy="88244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Pruned nodes cannot send the blockchain to new nodes</a:t>
            </a:r>
            <a:endParaRPr lang="es-SV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2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32348-EE92-252B-72A4-D39D04AF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1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C2AAE-7327-BE7E-E65A-BA13D3D83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51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144D8-64FE-1736-B815-7E7198B41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89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8ED9D7-F960-E8CB-31E8-37484F5E65C7}"/>
              </a:ext>
            </a:extLst>
          </p:cNvPr>
          <p:cNvSpPr>
            <a:spLocks/>
          </p:cNvSpPr>
          <p:nvPr/>
        </p:nvSpPr>
        <p:spPr>
          <a:xfrm>
            <a:off x="9011260" y="2094271"/>
            <a:ext cx="2531810" cy="5997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Address</a:t>
            </a:r>
            <a:endParaRPr lang="es-SV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65E409-E1DA-C0DF-971B-E21F574D2465}"/>
              </a:ext>
            </a:extLst>
          </p:cNvPr>
          <p:cNvSpPr>
            <a:spLocks/>
          </p:cNvSpPr>
          <p:nvPr/>
        </p:nvSpPr>
        <p:spPr>
          <a:xfrm>
            <a:off x="9011260" y="747252"/>
            <a:ext cx="2531810" cy="5997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Address</a:t>
            </a:r>
            <a:endParaRPr lang="es-SV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87B9D4-B9E3-AD3B-65B5-39C41290EBE1}"/>
              </a:ext>
            </a:extLst>
          </p:cNvPr>
          <p:cNvSpPr>
            <a:spLocks/>
          </p:cNvSpPr>
          <p:nvPr/>
        </p:nvSpPr>
        <p:spPr>
          <a:xfrm>
            <a:off x="9011260" y="3441290"/>
            <a:ext cx="2531810" cy="5997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Address</a:t>
            </a:r>
            <a:endParaRPr lang="es-SV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09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A0248-8EBF-3871-193C-5EE96B95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98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65896-5F8D-DA0A-E616-CD4CEB794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8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7BD91-153B-6458-8CFD-EB5DC77DC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24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609ED-4D4B-561E-0113-714DCC93D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22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DA515-BEF8-017A-70BD-42D61BF8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7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9C978-E51A-3A78-D1AC-B6FC5879F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2061" cy="41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42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E633A-348F-E879-29C3-5499BA95A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AF8DFC-5BF4-2CEF-B8B0-943EA945BF35}"/>
              </a:ext>
            </a:extLst>
          </p:cNvPr>
          <p:cNvSpPr>
            <a:spLocks/>
          </p:cNvSpPr>
          <p:nvPr/>
        </p:nvSpPr>
        <p:spPr>
          <a:xfrm>
            <a:off x="6096000" y="1130710"/>
            <a:ext cx="2635045" cy="6784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UTXOs are the outputs that have not been spent within a transaction</a:t>
            </a:r>
            <a:endParaRPr lang="es-SV" sz="14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82A317-94C1-4FD4-D079-03CF36E57812}"/>
              </a:ext>
            </a:extLst>
          </p:cNvPr>
          <p:cNvSpPr>
            <a:spLocks/>
          </p:cNvSpPr>
          <p:nvPr/>
        </p:nvSpPr>
        <p:spPr>
          <a:xfrm>
            <a:off x="6602362" y="5550310"/>
            <a:ext cx="2635045" cy="6784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It's not an UTXO if it's been spent in another transaction</a:t>
            </a:r>
            <a:endParaRPr lang="es-SV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2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E0DEE-DA29-0B1C-0F29-14C922E01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4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81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421FB-067B-D78F-E311-539C94AEC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7571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AF13AC-2E94-C818-22C9-B2BB05B31A83}"/>
              </a:ext>
            </a:extLst>
          </p:cNvPr>
          <p:cNvSpPr/>
          <p:nvPr/>
        </p:nvSpPr>
        <p:spPr>
          <a:xfrm>
            <a:off x="471947" y="1641987"/>
            <a:ext cx="10225549" cy="1120878"/>
          </a:xfrm>
          <a:prstGeom prst="rect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3600" dirty="0" err="1"/>
              <a:t>Funds</a:t>
            </a:r>
            <a:r>
              <a:rPr lang="es-SV" sz="3600" dirty="0"/>
              <a:t> can </a:t>
            </a:r>
            <a:r>
              <a:rPr lang="es-SV" sz="3600" dirty="0" err="1"/>
              <a:t>only</a:t>
            </a:r>
            <a:r>
              <a:rPr lang="es-SV" sz="3600" dirty="0"/>
              <a:t> be </a:t>
            </a:r>
            <a:r>
              <a:rPr lang="es-SV" sz="3600" dirty="0" err="1"/>
              <a:t>spent</a:t>
            </a:r>
            <a:r>
              <a:rPr lang="es-SV" sz="3600" dirty="0"/>
              <a:t> </a:t>
            </a:r>
            <a:r>
              <a:rPr lang="es-SV" sz="3600" dirty="0" err="1"/>
              <a:t>if</a:t>
            </a:r>
            <a:r>
              <a:rPr lang="es-SV" sz="3600" dirty="0"/>
              <a:t> </a:t>
            </a:r>
            <a:r>
              <a:rPr lang="es-SV" sz="3600" dirty="0" err="1"/>
              <a:t>you</a:t>
            </a:r>
            <a:r>
              <a:rPr lang="es-SV" sz="3600" dirty="0"/>
              <a:t> </a:t>
            </a:r>
            <a:r>
              <a:rPr lang="es-SV" sz="3600" dirty="0" err="1"/>
              <a:t>know</a:t>
            </a:r>
            <a:r>
              <a:rPr lang="es-SV" sz="3600" dirty="0"/>
              <a:t> </a:t>
            </a:r>
            <a:r>
              <a:rPr lang="es-SV" sz="3600" dirty="0" err="1"/>
              <a:t>the</a:t>
            </a:r>
            <a:r>
              <a:rPr lang="es-SV" sz="3600" dirty="0"/>
              <a:t> </a:t>
            </a:r>
            <a:r>
              <a:rPr lang="es-SV" sz="3600" dirty="0" err="1"/>
              <a:t>secret</a:t>
            </a:r>
            <a:r>
              <a:rPr lang="es-SV" sz="3600" dirty="0"/>
              <a:t> </a:t>
            </a:r>
            <a:r>
              <a:rPr lang="es-SV" sz="3600" b="1" dirty="0"/>
              <a:t>s</a:t>
            </a:r>
            <a:r>
              <a:rPr lang="es-SV" sz="3600" dirty="0"/>
              <a:t>, </a:t>
            </a:r>
            <a:r>
              <a:rPr lang="es-SV" sz="3600" dirty="0" err="1"/>
              <a:t>such</a:t>
            </a:r>
            <a:r>
              <a:rPr lang="es-SV" sz="3600" dirty="0"/>
              <a:t> </a:t>
            </a:r>
            <a:r>
              <a:rPr lang="es-SV" sz="3600" dirty="0" err="1"/>
              <a:t>that</a:t>
            </a:r>
            <a:r>
              <a:rPr lang="es-SV" sz="3600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D0C20-A9F8-5332-351F-9BCC968DC14E}"/>
              </a:ext>
            </a:extLst>
          </p:cNvPr>
          <p:cNvSpPr/>
          <p:nvPr/>
        </p:nvSpPr>
        <p:spPr>
          <a:xfrm>
            <a:off x="304800" y="3854245"/>
            <a:ext cx="10609006" cy="1641987"/>
          </a:xfrm>
          <a:prstGeom prst="rect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3600" b="1" dirty="0"/>
              <a:t>x</a:t>
            </a:r>
            <a:r>
              <a:rPr lang="es-SV" sz="3600" dirty="0"/>
              <a:t> </a:t>
            </a:r>
            <a:r>
              <a:rPr lang="es-SV" sz="3600" dirty="0" err="1"/>
              <a:t>is</a:t>
            </a:r>
            <a:r>
              <a:rPr lang="es-SV" sz="3600" dirty="0"/>
              <a:t> </a:t>
            </a:r>
            <a:r>
              <a:rPr lang="es-SV" sz="3600" dirty="0" err="1"/>
              <a:t>written</a:t>
            </a:r>
            <a:r>
              <a:rPr lang="es-SV" sz="3600" dirty="0"/>
              <a:t> </a:t>
            </a:r>
            <a:r>
              <a:rPr lang="es-SV" sz="3600" dirty="0" err="1"/>
              <a:t>to</a:t>
            </a:r>
            <a:r>
              <a:rPr lang="es-SV" sz="3600" dirty="0"/>
              <a:t> </a:t>
            </a:r>
            <a:r>
              <a:rPr lang="es-SV" sz="3600" dirty="0" err="1"/>
              <a:t>the</a:t>
            </a:r>
            <a:r>
              <a:rPr lang="es-SV" sz="3600" dirty="0"/>
              <a:t> </a:t>
            </a:r>
            <a:r>
              <a:rPr lang="es-SV" sz="3600" dirty="0" err="1"/>
              <a:t>unlocking</a:t>
            </a:r>
            <a:r>
              <a:rPr lang="es-SV" sz="3600" dirty="0"/>
              <a:t> script, s </a:t>
            </a:r>
            <a:r>
              <a:rPr lang="es-SV" sz="3600" dirty="0" err="1"/>
              <a:t>needs</a:t>
            </a:r>
            <a:r>
              <a:rPr lang="es-SV" sz="3600" dirty="0"/>
              <a:t> </a:t>
            </a:r>
            <a:r>
              <a:rPr lang="es-SV" sz="3600" dirty="0" err="1"/>
              <a:t>to</a:t>
            </a:r>
            <a:r>
              <a:rPr lang="es-SV" sz="3600" dirty="0"/>
              <a:t> be </a:t>
            </a:r>
            <a:r>
              <a:rPr lang="es-SV" sz="3600" dirty="0" err="1"/>
              <a:t>provided</a:t>
            </a:r>
            <a:r>
              <a:rPr lang="es-SV" sz="3600" dirty="0"/>
              <a:t> </a:t>
            </a:r>
            <a:r>
              <a:rPr lang="es-SV" sz="3600" dirty="0" err="1"/>
              <a:t>by</a:t>
            </a:r>
            <a:r>
              <a:rPr lang="es-SV" sz="3600" dirty="0"/>
              <a:t> </a:t>
            </a:r>
            <a:r>
              <a:rPr lang="es-SV" sz="3600" dirty="0" err="1"/>
              <a:t>the</a:t>
            </a:r>
            <a:r>
              <a:rPr lang="es-SV" sz="3600" dirty="0"/>
              <a:t> </a:t>
            </a:r>
            <a:r>
              <a:rPr lang="es-SV" sz="3600" dirty="0" err="1"/>
              <a:t>spender</a:t>
            </a:r>
            <a:r>
              <a:rPr lang="es-SV" sz="3600" dirty="0"/>
              <a:t> </a:t>
            </a:r>
            <a:r>
              <a:rPr lang="es-SV" sz="3600" dirty="0" err="1"/>
              <a:t>such</a:t>
            </a:r>
            <a:r>
              <a:rPr lang="es-SV" sz="3600" dirty="0"/>
              <a:t> </a:t>
            </a:r>
            <a:r>
              <a:rPr lang="es-SV" sz="3600" dirty="0" err="1"/>
              <a:t>that</a:t>
            </a:r>
            <a:r>
              <a:rPr lang="es-SV" sz="3600" dirty="0"/>
              <a:t> </a:t>
            </a:r>
            <a:r>
              <a:rPr lang="es-SV" sz="3600" b="1" dirty="0"/>
              <a:t>x</a:t>
            </a:r>
            <a:r>
              <a:rPr lang="es-SV" sz="3600" dirty="0"/>
              <a:t> can be </a:t>
            </a:r>
            <a:r>
              <a:rPr lang="es-SV" sz="3600" dirty="0" err="1"/>
              <a:t>produced</a:t>
            </a:r>
            <a:endParaRPr lang="es-SV" sz="3600" dirty="0"/>
          </a:p>
        </p:txBody>
      </p:sp>
    </p:spTree>
    <p:extLst>
      <p:ext uri="{BB962C8B-B14F-4D97-AF65-F5344CB8AC3E}">
        <p14:creationId xmlns:p14="http://schemas.microsoft.com/office/powerpoint/2010/main" val="3585968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CFA50-7A73-4E9B-8181-F8A69AFEE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6772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D0B4E5-EE78-59E6-3FF4-8B5E6D9375CD}"/>
              </a:ext>
            </a:extLst>
          </p:cNvPr>
          <p:cNvSpPr/>
          <p:nvPr/>
        </p:nvSpPr>
        <p:spPr>
          <a:xfrm>
            <a:off x="983225" y="855407"/>
            <a:ext cx="10225549" cy="1120878"/>
          </a:xfrm>
          <a:prstGeom prst="rect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6600" b="1" dirty="0"/>
              <a:t>Combine </a:t>
            </a:r>
            <a:r>
              <a:rPr lang="es-SV" sz="6600" b="1" dirty="0" err="1"/>
              <a:t>restrictions</a:t>
            </a:r>
            <a:endParaRPr lang="es-SV" sz="6600" b="1" dirty="0"/>
          </a:p>
        </p:txBody>
      </p:sp>
    </p:spTree>
    <p:extLst>
      <p:ext uri="{BB962C8B-B14F-4D97-AF65-F5344CB8AC3E}">
        <p14:creationId xmlns:p14="http://schemas.microsoft.com/office/powerpoint/2010/main" val="3827750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4575E-6359-9C8E-64C8-92C868A6E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7271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274D82-AABE-7563-7BD3-759B7F255CF8}"/>
              </a:ext>
            </a:extLst>
          </p:cNvPr>
          <p:cNvSpPr/>
          <p:nvPr/>
        </p:nvSpPr>
        <p:spPr>
          <a:xfrm>
            <a:off x="540773" y="167148"/>
            <a:ext cx="6223821" cy="1120878"/>
          </a:xfrm>
          <a:prstGeom prst="rect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5400" b="1" dirty="0" err="1"/>
              <a:t>Source-routing</a:t>
            </a:r>
            <a:endParaRPr lang="es-SV" sz="5400" b="1" dirty="0"/>
          </a:p>
        </p:txBody>
      </p:sp>
    </p:spTree>
    <p:extLst>
      <p:ext uri="{BB962C8B-B14F-4D97-AF65-F5344CB8AC3E}">
        <p14:creationId xmlns:p14="http://schemas.microsoft.com/office/powerpoint/2010/main" val="3271565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9E508-01F8-3B07-2945-02873B5F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1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5144AB-3C78-904C-6DF5-531645E7F067}"/>
              </a:ext>
            </a:extLst>
          </p:cNvPr>
          <p:cNvSpPr/>
          <p:nvPr/>
        </p:nvSpPr>
        <p:spPr>
          <a:xfrm>
            <a:off x="2900516" y="4751129"/>
            <a:ext cx="3195484" cy="1248697"/>
          </a:xfrm>
          <a:prstGeom prst="rect">
            <a:avLst/>
          </a:prstGeom>
          <a:solidFill>
            <a:srgbClr val="292C61"/>
          </a:solidFill>
          <a:ln>
            <a:solidFill>
              <a:srgbClr val="292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 err="1"/>
              <a:t>Airport</a:t>
            </a:r>
            <a:r>
              <a:rPr lang="es-SV" sz="2000" dirty="0"/>
              <a:t> = LN </a:t>
            </a:r>
            <a:r>
              <a:rPr lang="es-SV" sz="2000" dirty="0" err="1"/>
              <a:t>node</a:t>
            </a:r>
            <a:endParaRPr lang="es-SV" sz="2000" dirty="0"/>
          </a:p>
          <a:p>
            <a:pPr algn="ctr"/>
            <a:r>
              <a:rPr lang="es-SV" sz="2000" dirty="0" err="1"/>
              <a:t>Contract</a:t>
            </a:r>
            <a:r>
              <a:rPr lang="es-SV" sz="2000" dirty="0"/>
              <a:t> = </a:t>
            </a:r>
            <a:r>
              <a:rPr lang="es-SV" sz="2000" dirty="0" err="1"/>
              <a:t>Channel</a:t>
            </a:r>
            <a:endParaRPr lang="es-SV" sz="2000" dirty="0"/>
          </a:p>
          <a:p>
            <a:pPr algn="ctr"/>
            <a:r>
              <a:rPr lang="es-SV" sz="2000" dirty="0" err="1"/>
              <a:t>Changing</a:t>
            </a:r>
            <a:r>
              <a:rPr lang="es-SV" sz="2000" dirty="0"/>
              <a:t> Flight = </a:t>
            </a:r>
            <a:r>
              <a:rPr lang="es-SV" sz="2000" dirty="0" err="1"/>
              <a:t>Routing</a:t>
            </a:r>
            <a:r>
              <a:rPr lang="es-SV" sz="20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43A753-5DBF-F79C-A622-AB95046604DC}"/>
              </a:ext>
            </a:extLst>
          </p:cNvPr>
          <p:cNvSpPr/>
          <p:nvPr/>
        </p:nvSpPr>
        <p:spPr>
          <a:xfrm>
            <a:off x="752167" y="324466"/>
            <a:ext cx="3947651" cy="353960"/>
          </a:xfrm>
          <a:prstGeom prst="rect">
            <a:avLst/>
          </a:prstGeom>
          <a:solidFill>
            <a:srgbClr val="292C61"/>
          </a:solidFill>
          <a:ln>
            <a:solidFill>
              <a:srgbClr val="292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400" b="1" dirty="0" err="1"/>
              <a:t>The</a:t>
            </a:r>
            <a:r>
              <a:rPr lang="es-SV" sz="2400" b="1" dirty="0"/>
              <a:t> </a:t>
            </a:r>
            <a:r>
              <a:rPr lang="es-SV" sz="2400" b="1" dirty="0" err="1">
                <a:solidFill>
                  <a:schemeClr val="accent2"/>
                </a:solidFill>
              </a:rPr>
              <a:t>Airport</a:t>
            </a:r>
            <a:r>
              <a:rPr lang="es-SV" sz="2400" b="1" dirty="0">
                <a:solidFill>
                  <a:schemeClr val="accent2"/>
                </a:solidFill>
              </a:rPr>
              <a:t> </a:t>
            </a:r>
            <a:r>
              <a:rPr lang="es-SV" sz="2400" b="1" dirty="0" err="1">
                <a:solidFill>
                  <a:schemeClr val="accent2"/>
                </a:solidFill>
              </a:rPr>
              <a:t>Analogy</a:t>
            </a:r>
            <a:r>
              <a:rPr lang="es-SV" sz="2400" b="1" dirty="0">
                <a:solidFill>
                  <a:schemeClr val="accent2"/>
                </a:solidFill>
              </a:rPr>
              <a:t> </a:t>
            </a:r>
            <a:r>
              <a:rPr lang="es-SV" sz="2400" b="1" dirty="0" err="1"/>
              <a:t>of</a:t>
            </a:r>
            <a:r>
              <a:rPr lang="es-SV" sz="2400" b="1" dirty="0"/>
              <a:t> LN</a:t>
            </a:r>
          </a:p>
        </p:txBody>
      </p:sp>
    </p:spTree>
    <p:extLst>
      <p:ext uri="{BB962C8B-B14F-4D97-AF65-F5344CB8AC3E}">
        <p14:creationId xmlns:p14="http://schemas.microsoft.com/office/powerpoint/2010/main" val="1212808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5D9BF-65A5-4956-3D78-D0801EBA5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12068" cy="67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4B281-D414-917E-4202-E0A075CFF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46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7E90A-F4C1-AE40-A04E-66403BDB0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0798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A8820C-A6A7-5D87-8784-08C093886F75}"/>
              </a:ext>
            </a:extLst>
          </p:cNvPr>
          <p:cNvSpPr/>
          <p:nvPr/>
        </p:nvSpPr>
        <p:spPr>
          <a:xfrm>
            <a:off x="942079" y="334297"/>
            <a:ext cx="6223821" cy="1120878"/>
          </a:xfrm>
          <a:prstGeom prst="rect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5400" b="1" dirty="0" err="1"/>
              <a:t>Onion</a:t>
            </a:r>
            <a:r>
              <a:rPr lang="es-SV" sz="5400" b="1" dirty="0"/>
              <a:t> </a:t>
            </a:r>
            <a:r>
              <a:rPr lang="es-SV" sz="5400" b="1" dirty="0" err="1"/>
              <a:t>routing</a:t>
            </a:r>
            <a:endParaRPr lang="es-SV" sz="5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CB7B4-6A69-C535-D817-BEE83DA2B204}"/>
              </a:ext>
            </a:extLst>
          </p:cNvPr>
          <p:cNvSpPr/>
          <p:nvPr/>
        </p:nvSpPr>
        <p:spPr>
          <a:xfrm>
            <a:off x="981407" y="1659193"/>
            <a:ext cx="2774515" cy="42524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Layers </a:t>
            </a:r>
            <a:r>
              <a:rPr lang="en-US" sz="2000" dirty="0">
                <a:solidFill>
                  <a:schemeClr val="tx1"/>
                </a:solidFill>
              </a:rPr>
              <a:t>Of The Onion</a:t>
            </a:r>
            <a:r>
              <a:rPr lang="en-US" sz="2000" b="1" dirty="0">
                <a:solidFill>
                  <a:schemeClr val="tx1"/>
                </a:solidFill>
              </a:rPr>
              <a:t>.</a:t>
            </a:r>
            <a:endParaRPr lang="es-SV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9E24A2-F6ED-A3EB-48EB-D0874F09AA73}"/>
              </a:ext>
            </a:extLst>
          </p:cNvPr>
          <p:cNvSpPr/>
          <p:nvPr/>
        </p:nvSpPr>
        <p:spPr>
          <a:xfrm>
            <a:off x="981407" y="4258596"/>
            <a:ext cx="1737213" cy="42524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Routing Path</a:t>
            </a:r>
            <a:endParaRPr lang="es-SV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8F7DC0-32D2-E05B-1DAE-84494ABE4647}"/>
              </a:ext>
            </a:extLst>
          </p:cNvPr>
          <p:cNvSpPr/>
          <p:nvPr/>
        </p:nvSpPr>
        <p:spPr>
          <a:xfrm>
            <a:off x="1173136" y="4986184"/>
            <a:ext cx="1009625" cy="42524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Sender</a:t>
            </a:r>
            <a:endParaRPr lang="es-SV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8E9043-A95D-469F-EBF6-A043A1B4AB4C}"/>
              </a:ext>
            </a:extLst>
          </p:cNvPr>
          <p:cNvSpPr/>
          <p:nvPr/>
        </p:nvSpPr>
        <p:spPr>
          <a:xfrm>
            <a:off x="5828710" y="4986183"/>
            <a:ext cx="1009625" cy="42524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Receiver</a:t>
            </a:r>
            <a:endParaRPr lang="es-SV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D4CDF-1089-C66A-8CB1-3E9B00F19EBE}"/>
              </a:ext>
            </a:extLst>
          </p:cNvPr>
          <p:cNvSpPr/>
          <p:nvPr/>
        </p:nvSpPr>
        <p:spPr>
          <a:xfrm>
            <a:off x="5086376" y="3142635"/>
            <a:ext cx="1009624" cy="16100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Payment</a:t>
            </a:r>
            <a:endParaRPr lang="es-SV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39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F3846-5788-FDDA-2478-DE970994D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53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37B5E-580C-F30C-4A9D-C06A8565133A}"/>
              </a:ext>
            </a:extLst>
          </p:cNvPr>
          <p:cNvSpPr/>
          <p:nvPr/>
        </p:nvSpPr>
        <p:spPr>
          <a:xfrm>
            <a:off x="973395" y="3187800"/>
            <a:ext cx="10953135" cy="1248697"/>
          </a:xfrm>
          <a:prstGeom prst="rect">
            <a:avLst/>
          </a:prstGeom>
          <a:solidFill>
            <a:srgbClr val="292C61"/>
          </a:solidFill>
          <a:ln>
            <a:solidFill>
              <a:srgbClr val="292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3200" dirty="0"/>
              <a:t>A </a:t>
            </a:r>
            <a:r>
              <a:rPr lang="es-SV" sz="3200" dirty="0">
                <a:solidFill>
                  <a:srgbClr val="FFC000"/>
                </a:solidFill>
              </a:rPr>
              <a:t>BOLT 11 </a:t>
            </a:r>
            <a:r>
              <a:rPr lang="es-SV" sz="3200" dirty="0" err="1"/>
              <a:t>Invoice</a:t>
            </a:r>
            <a:r>
              <a:rPr lang="es-SV" sz="3200" dirty="0"/>
              <a:t> </a:t>
            </a:r>
            <a:r>
              <a:rPr lang="es-SV" sz="3200" dirty="0" err="1"/>
              <a:t>is</a:t>
            </a:r>
            <a:r>
              <a:rPr lang="es-SV" sz="3200" dirty="0"/>
              <a:t> </a:t>
            </a:r>
            <a:r>
              <a:rPr lang="es-SV" sz="3200" dirty="0" err="1">
                <a:solidFill>
                  <a:srgbClr val="7E9FD1"/>
                </a:solidFill>
              </a:rPr>
              <a:t>one</a:t>
            </a:r>
            <a:r>
              <a:rPr lang="es-SV" sz="3200" dirty="0">
                <a:solidFill>
                  <a:srgbClr val="7E9FD1"/>
                </a:solidFill>
              </a:rPr>
              <a:t>-time</a:t>
            </a:r>
            <a:r>
              <a:rPr lang="es-SV" sz="3200" dirty="0"/>
              <a:t> </a:t>
            </a:r>
            <a:r>
              <a:rPr lang="es-SV" sz="3200" dirty="0" err="1"/>
              <a:t>request</a:t>
            </a:r>
            <a:r>
              <a:rPr lang="es-SV" sz="3200" dirty="0"/>
              <a:t> </a:t>
            </a:r>
            <a:r>
              <a:rPr lang="es-SV" sz="3200" dirty="0" err="1"/>
              <a:t>payment</a:t>
            </a:r>
            <a:r>
              <a:rPr lang="es-SV" sz="3200" dirty="0"/>
              <a:t> </a:t>
            </a:r>
            <a:r>
              <a:rPr lang="es-SV" sz="3200" dirty="0" err="1"/>
              <a:t>encoded</a:t>
            </a:r>
            <a:r>
              <a:rPr lang="es-SV" sz="3200" dirty="0"/>
              <a:t> Bech32 = Human </a:t>
            </a:r>
            <a:r>
              <a:rPr lang="es-SV" sz="3200" dirty="0" err="1"/>
              <a:t>Readable</a:t>
            </a:r>
            <a:r>
              <a:rPr lang="es-SV" sz="3200" dirty="0"/>
              <a:t> </a:t>
            </a:r>
            <a:r>
              <a:rPr lang="es-SV" sz="3200" dirty="0" err="1"/>
              <a:t>Part</a:t>
            </a:r>
            <a:r>
              <a:rPr lang="es-SV" sz="3200" dirty="0"/>
              <a:t> + Data</a:t>
            </a:r>
          </a:p>
        </p:txBody>
      </p:sp>
    </p:spTree>
    <p:extLst>
      <p:ext uri="{BB962C8B-B14F-4D97-AF65-F5344CB8AC3E}">
        <p14:creationId xmlns:p14="http://schemas.microsoft.com/office/powerpoint/2010/main" val="1227116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AE455-A8A6-1FB7-86D3-2F327E373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93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65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14AD5-B052-B33A-FAB5-CCD2882B5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02612" cy="6541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1172E4-D813-AB64-B074-A077F5C9BEB1}"/>
              </a:ext>
            </a:extLst>
          </p:cNvPr>
          <p:cNvSpPr/>
          <p:nvPr/>
        </p:nvSpPr>
        <p:spPr>
          <a:xfrm>
            <a:off x="167149" y="803788"/>
            <a:ext cx="5850193" cy="1880418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>
                <a:solidFill>
                  <a:srgbClr val="C3BB83"/>
                </a:solidFill>
              </a:rPr>
              <a:t>Total Local </a:t>
            </a:r>
            <a:r>
              <a:rPr lang="es-SV" sz="2000" dirty="0" err="1">
                <a:solidFill>
                  <a:srgbClr val="C3BB83"/>
                </a:solidFill>
              </a:rPr>
              <a:t>Liquidity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  <a:r>
              <a:rPr lang="es-SV" sz="2000" dirty="0"/>
              <a:t>= Sum </a:t>
            </a:r>
            <a:r>
              <a:rPr lang="es-SV" sz="2000" dirty="0" err="1"/>
              <a:t>of</a:t>
            </a:r>
            <a:r>
              <a:rPr lang="es-SV" sz="2000" dirty="0"/>
              <a:t> </a:t>
            </a:r>
            <a:r>
              <a:rPr lang="es-SV" sz="2000" dirty="0" err="1"/>
              <a:t>the</a:t>
            </a:r>
            <a:r>
              <a:rPr lang="es-SV" sz="2000" dirty="0"/>
              <a:t> </a:t>
            </a:r>
            <a:r>
              <a:rPr lang="es-SV" sz="2000" dirty="0" err="1"/>
              <a:t>Liquidity</a:t>
            </a:r>
            <a:r>
              <a:rPr lang="es-SV" sz="2000" dirty="0"/>
              <a:t> </a:t>
            </a:r>
            <a:r>
              <a:rPr lang="es-SV" sz="2000" dirty="0" err="1"/>
              <a:t>on</a:t>
            </a:r>
            <a:r>
              <a:rPr lang="es-SV" sz="2000" dirty="0"/>
              <a:t> </a:t>
            </a:r>
            <a:r>
              <a:rPr lang="es-SV" sz="2000" dirty="0" err="1"/>
              <a:t>your</a:t>
            </a:r>
            <a:r>
              <a:rPr lang="es-SV" sz="2000" dirty="0"/>
              <a:t> </a:t>
            </a:r>
            <a:r>
              <a:rPr lang="es-SV" sz="2000" dirty="0" err="1"/>
              <a:t>side</a:t>
            </a:r>
            <a:r>
              <a:rPr lang="es-SV" sz="2000" dirty="0"/>
              <a:t> = </a:t>
            </a:r>
            <a:r>
              <a:rPr lang="es-SV" sz="2000" dirty="0" err="1">
                <a:solidFill>
                  <a:srgbClr val="C3BB83"/>
                </a:solidFill>
              </a:rPr>
              <a:t>potential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  <a:r>
              <a:rPr lang="es-SV" sz="2000" dirty="0" err="1">
                <a:solidFill>
                  <a:srgbClr val="C3BB83"/>
                </a:solidFill>
              </a:rPr>
              <a:t>maximun</a:t>
            </a:r>
            <a:r>
              <a:rPr lang="es-SV" sz="2000" dirty="0">
                <a:solidFill>
                  <a:srgbClr val="C3BB83"/>
                </a:solidFill>
              </a:rPr>
              <a:t> HTLC </a:t>
            </a:r>
            <a:r>
              <a:rPr lang="es-SV" sz="2000" dirty="0" err="1">
                <a:solidFill>
                  <a:srgbClr val="C3BB83"/>
                </a:solidFill>
              </a:rPr>
              <a:t>forwarding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</a:p>
          <a:p>
            <a:pPr algn="ctr"/>
            <a:r>
              <a:rPr lang="es-SV" sz="2000" dirty="0">
                <a:solidFill>
                  <a:srgbClr val="C3BB83"/>
                </a:solidFill>
              </a:rPr>
              <a:t>Total Local </a:t>
            </a:r>
            <a:r>
              <a:rPr lang="es-SV" sz="2000" dirty="0" err="1">
                <a:solidFill>
                  <a:srgbClr val="C3BB83"/>
                </a:solidFill>
              </a:rPr>
              <a:t>Liquidity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  <a:r>
              <a:rPr lang="es-SV" sz="2000" dirty="0"/>
              <a:t>= Sum </a:t>
            </a:r>
            <a:r>
              <a:rPr lang="es-SV" sz="2000" dirty="0" err="1"/>
              <a:t>of</a:t>
            </a:r>
            <a:r>
              <a:rPr lang="es-SV" sz="2000" dirty="0"/>
              <a:t> </a:t>
            </a:r>
            <a:r>
              <a:rPr lang="es-SV" sz="2000" dirty="0" err="1"/>
              <a:t>the</a:t>
            </a:r>
            <a:r>
              <a:rPr lang="es-SV" sz="2000" dirty="0"/>
              <a:t> </a:t>
            </a:r>
            <a:r>
              <a:rPr lang="es-SV" sz="2000" dirty="0" err="1"/>
              <a:t>Liquidity</a:t>
            </a:r>
            <a:r>
              <a:rPr lang="es-SV" sz="2000" dirty="0"/>
              <a:t> </a:t>
            </a:r>
            <a:r>
              <a:rPr lang="es-SV" sz="2000" dirty="0" err="1"/>
              <a:t>on</a:t>
            </a:r>
            <a:r>
              <a:rPr lang="es-SV" sz="2000" dirty="0"/>
              <a:t> </a:t>
            </a:r>
            <a:r>
              <a:rPr lang="es-SV" sz="2000" dirty="0" err="1"/>
              <a:t>the</a:t>
            </a:r>
            <a:r>
              <a:rPr lang="es-SV" sz="2000" dirty="0"/>
              <a:t> </a:t>
            </a:r>
            <a:r>
              <a:rPr lang="es-SV" sz="2000" dirty="0" err="1"/>
              <a:t>other</a:t>
            </a:r>
            <a:r>
              <a:rPr lang="es-SV" sz="2000" dirty="0"/>
              <a:t> </a:t>
            </a:r>
            <a:r>
              <a:rPr lang="es-SV" sz="2000" dirty="0" err="1"/>
              <a:t>side</a:t>
            </a:r>
            <a:r>
              <a:rPr lang="es-SV" sz="2000" dirty="0"/>
              <a:t> </a:t>
            </a:r>
          </a:p>
          <a:p>
            <a:pPr algn="ctr"/>
            <a:r>
              <a:rPr lang="es-SV" sz="2000" dirty="0"/>
              <a:t>= </a:t>
            </a:r>
            <a:r>
              <a:rPr lang="es-SV" sz="2000" dirty="0" err="1">
                <a:solidFill>
                  <a:srgbClr val="C3BB83"/>
                </a:solidFill>
              </a:rPr>
              <a:t>potential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  <a:r>
              <a:rPr lang="es-SV" sz="2000" dirty="0" err="1">
                <a:solidFill>
                  <a:srgbClr val="C3BB83"/>
                </a:solidFill>
              </a:rPr>
              <a:t>maximum</a:t>
            </a:r>
            <a:r>
              <a:rPr lang="es-SV" sz="2000" dirty="0">
                <a:solidFill>
                  <a:srgbClr val="C3BB83"/>
                </a:solidFill>
              </a:rPr>
              <a:t> HTLC </a:t>
            </a:r>
            <a:r>
              <a:rPr lang="es-SV" sz="2000" dirty="0" err="1">
                <a:solidFill>
                  <a:srgbClr val="C3BB83"/>
                </a:solidFill>
              </a:rPr>
              <a:t>accepting</a:t>
            </a:r>
            <a:endParaRPr lang="es-SV" sz="2000" dirty="0">
              <a:solidFill>
                <a:srgbClr val="C3BB83"/>
              </a:solidFill>
            </a:endParaRPr>
          </a:p>
          <a:p>
            <a:pPr algn="ctr"/>
            <a:endParaRPr lang="es-SV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F0FB3-8014-D402-C9C0-1D893F128C95}"/>
              </a:ext>
            </a:extLst>
          </p:cNvPr>
          <p:cNvSpPr/>
          <p:nvPr/>
        </p:nvSpPr>
        <p:spPr>
          <a:xfrm>
            <a:off x="6096000" y="1548582"/>
            <a:ext cx="5402826" cy="1880418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SV" sz="2000" dirty="0" err="1">
                <a:solidFill>
                  <a:srgbClr val="C3BB83"/>
                </a:solidFill>
              </a:rPr>
              <a:t>Challenges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  <a:r>
              <a:rPr lang="es-SV" sz="2000" dirty="0" err="1">
                <a:solidFill>
                  <a:schemeClr val="bg1"/>
                </a:solidFill>
              </a:rPr>
              <a:t>for</a:t>
            </a:r>
            <a:r>
              <a:rPr lang="es-SV" sz="2000" dirty="0"/>
              <a:t> </a:t>
            </a:r>
            <a:r>
              <a:rPr lang="es-SV" sz="2000" dirty="0" err="1"/>
              <a:t>Liquidity</a:t>
            </a:r>
            <a:r>
              <a:rPr lang="es-SV" sz="2000" dirty="0"/>
              <a:t> Management?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SV" sz="2000" dirty="0" err="1">
                <a:solidFill>
                  <a:srgbClr val="00B0F0"/>
                </a:solidFill>
              </a:rPr>
              <a:t>Channel</a:t>
            </a:r>
            <a:r>
              <a:rPr lang="es-SV" sz="2000" dirty="0">
                <a:solidFill>
                  <a:srgbClr val="00B0F0"/>
                </a:solidFill>
              </a:rPr>
              <a:t> </a:t>
            </a:r>
            <a:r>
              <a:rPr lang="es-SV" sz="2000" dirty="0" err="1">
                <a:solidFill>
                  <a:srgbClr val="00B0F0"/>
                </a:solidFill>
              </a:rPr>
              <a:t>Depleetment</a:t>
            </a:r>
            <a:endParaRPr lang="es-SV" sz="2000" dirty="0">
              <a:solidFill>
                <a:srgbClr val="00B0F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SV" sz="2000" dirty="0" err="1">
                <a:solidFill>
                  <a:schemeClr val="bg1"/>
                </a:solidFill>
              </a:rPr>
              <a:t>Rebalancing</a:t>
            </a:r>
            <a:r>
              <a:rPr lang="es-SV" sz="2000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SV" sz="2000" dirty="0" err="1">
                <a:solidFill>
                  <a:srgbClr val="00B0F0"/>
                </a:solidFill>
              </a:rPr>
              <a:t>Connectedness</a:t>
            </a:r>
            <a:r>
              <a:rPr lang="es-SV" sz="2000" dirty="0">
                <a:solidFill>
                  <a:srgbClr val="00B0F0"/>
                </a:solidFill>
              </a:rPr>
              <a:t> </a:t>
            </a:r>
            <a:r>
              <a:rPr lang="es-SV" sz="2000" dirty="0" err="1">
                <a:solidFill>
                  <a:srgbClr val="00B0F0"/>
                </a:solidFill>
              </a:rPr>
              <a:t>with</a:t>
            </a:r>
            <a:r>
              <a:rPr lang="es-SV" sz="2000" dirty="0">
                <a:solidFill>
                  <a:srgbClr val="00B0F0"/>
                </a:solidFill>
              </a:rPr>
              <a:t> 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SV" sz="2000" dirty="0" err="1">
                <a:solidFill>
                  <a:srgbClr val="00B0F0"/>
                </a:solidFill>
              </a:rPr>
              <a:t>Minimal</a:t>
            </a:r>
            <a:r>
              <a:rPr lang="es-SV" sz="2000" dirty="0">
                <a:solidFill>
                  <a:srgbClr val="00B0F0"/>
                </a:solidFill>
              </a:rPr>
              <a:t> </a:t>
            </a:r>
            <a:r>
              <a:rPr lang="es-SV" sz="2000" dirty="0" err="1">
                <a:solidFill>
                  <a:srgbClr val="00B0F0"/>
                </a:solidFill>
              </a:rPr>
              <a:t>Lightning</a:t>
            </a:r>
            <a:r>
              <a:rPr lang="es-SV" sz="2000" dirty="0">
                <a:solidFill>
                  <a:srgbClr val="00B0F0"/>
                </a:solidFill>
              </a:rPr>
              <a:t> </a:t>
            </a:r>
            <a:r>
              <a:rPr lang="es-SV" sz="2000" dirty="0" err="1">
                <a:solidFill>
                  <a:srgbClr val="00B0F0"/>
                </a:solidFill>
              </a:rPr>
              <a:t>Knowledge</a:t>
            </a:r>
            <a:r>
              <a:rPr lang="es-SV" sz="2000" dirty="0">
                <a:solidFill>
                  <a:srgbClr val="00B0F0"/>
                </a:solidFill>
              </a:rPr>
              <a:t> + Capital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SV" sz="2000" dirty="0">
                <a:solidFill>
                  <a:schemeClr val="bg1"/>
                </a:solidFill>
              </a:rPr>
              <a:t>LSP </a:t>
            </a:r>
            <a:r>
              <a:rPr lang="es-SV" sz="2000" dirty="0" err="1">
                <a:solidFill>
                  <a:schemeClr val="bg1"/>
                </a:solidFill>
              </a:rPr>
              <a:t>model</a:t>
            </a:r>
            <a:r>
              <a:rPr lang="es-SV" sz="2000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s-SV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7CD16-1388-938F-72EC-368CAF0E8D8F}"/>
              </a:ext>
            </a:extLst>
          </p:cNvPr>
          <p:cNvSpPr/>
          <p:nvPr/>
        </p:nvSpPr>
        <p:spPr>
          <a:xfrm>
            <a:off x="167149" y="175753"/>
            <a:ext cx="4090219" cy="452283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>
                <a:solidFill>
                  <a:schemeClr val="bg1"/>
                </a:solidFill>
              </a:rPr>
              <a:t>What</a:t>
            </a:r>
            <a:r>
              <a:rPr lang="es-SV" sz="2000" b="1" dirty="0">
                <a:solidFill>
                  <a:schemeClr val="bg1"/>
                </a:solidFill>
              </a:rPr>
              <a:t> </a:t>
            </a:r>
            <a:r>
              <a:rPr lang="es-SV" sz="2000" b="1" dirty="0" err="1">
                <a:solidFill>
                  <a:schemeClr val="bg1"/>
                </a:solidFill>
              </a:rPr>
              <a:t>is</a:t>
            </a:r>
            <a:r>
              <a:rPr lang="es-SV" sz="2000" b="1" dirty="0">
                <a:solidFill>
                  <a:schemeClr val="bg1"/>
                </a:solidFill>
              </a:rPr>
              <a:t> a </a:t>
            </a:r>
            <a:r>
              <a:rPr lang="es-SV" sz="2000" b="1" dirty="0" err="1">
                <a:solidFill>
                  <a:srgbClr val="EAC36E"/>
                </a:solidFill>
              </a:rPr>
              <a:t>Lightning</a:t>
            </a:r>
            <a:r>
              <a:rPr lang="es-SV" sz="2000" b="1" dirty="0">
                <a:solidFill>
                  <a:srgbClr val="EAC36E"/>
                </a:solidFill>
              </a:rPr>
              <a:t> </a:t>
            </a:r>
            <a:r>
              <a:rPr lang="es-SV" sz="2000" b="1" dirty="0" err="1">
                <a:solidFill>
                  <a:srgbClr val="EAC36E"/>
                </a:solidFill>
              </a:rPr>
              <a:t>Liquidity</a:t>
            </a:r>
            <a:r>
              <a:rPr lang="es-SV" sz="20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972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FD1D9-CFC8-FAB3-5A99-EE1221AC6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26394" cy="65928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AE2CE0-A482-27F7-62E6-65FA8C0DD9E2}"/>
              </a:ext>
            </a:extLst>
          </p:cNvPr>
          <p:cNvSpPr/>
          <p:nvPr/>
        </p:nvSpPr>
        <p:spPr>
          <a:xfrm>
            <a:off x="167150" y="803788"/>
            <a:ext cx="5368412" cy="1880418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dirty="0">
                <a:solidFill>
                  <a:srgbClr val="C3BB83"/>
                </a:solidFill>
              </a:rPr>
              <a:t>Total Local </a:t>
            </a:r>
            <a:r>
              <a:rPr lang="es-SV" sz="2000" dirty="0" err="1">
                <a:solidFill>
                  <a:srgbClr val="C3BB83"/>
                </a:solidFill>
              </a:rPr>
              <a:t>Liquidity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  <a:r>
              <a:rPr lang="es-SV" sz="2000" dirty="0"/>
              <a:t>= Sum </a:t>
            </a:r>
            <a:r>
              <a:rPr lang="es-SV" sz="2000" dirty="0" err="1"/>
              <a:t>of</a:t>
            </a:r>
            <a:r>
              <a:rPr lang="es-SV" sz="2000" dirty="0"/>
              <a:t> </a:t>
            </a:r>
            <a:r>
              <a:rPr lang="es-SV" sz="2000" dirty="0" err="1"/>
              <a:t>the</a:t>
            </a:r>
            <a:r>
              <a:rPr lang="es-SV" sz="2000" dirty="0"/>
              <a:t> </a:t>
            </a:r>
            <a:r>
              <a:rPr lang="es-SV" sz="2000" dirty="0" err="1"/>
              <a:t>Liquidity</a:t>
            </a:r>
            <a:r>
              <a:rPr lang="es-SV" sz="2000" dirty="0"/>
              <a:t> </a:t>
            </a:r>
            <a:r>
              <a:rPr lang="es-SV" sz="2000" dirty="0" err="1"/>
              <a:t>on</a:t>
            </a:r>
            <a:r>
              <a:rPr lang="es-SV" sz="2000" dirty="0"/>
              <a:t> </a:t>
            </a:r>
            <a:r>
              <a:rPr lang="es-SV" sz="2000" dirty="0" err="1"/>
              <a:t>your</a:t>
            </a:r>
            <a:r>
              <a:rPr lang="es-SV" sz="2000" dirty="0"/>
              <a:t> </a:t>
            </a:r>
            <a:r>
              <a:rPr lang="es-SV" sz="2000" dirty="0" err="1"/>
              <a:t>side</a:t>
            </a:r>
            <a:r>
              <a:rPr lang="es-SV" sz="2000" dirty="0"/>
              <a:t> = </a:t>
            </a:r>
            <a:r>
              <a:rPr lang="es-SV" sz="2000" dirty="0" err="1">
                <a:solidFill>
                  <a:srgbClr val="C3BB83"/>
                </a:solidFill>
              </a:rPr>
              <a:t>potential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  <a:r>
              <a:rPr lang="es-SV" sz="2000" dirty="0" err="1">
                <a:solidFill>
                  <a:srgbClr val="C3BB83"/>
                </a:solidFill>
              </a:rPr>
              <a:t>maximun</a:t>
            </a:r>
            <a:r>
              <a:rPr lang="es-SV" sz="2000" dirty="0">
                <a:solidFill>
                  <a:srgbClr val="C3BB83"/>
                </a:solidFill>
              </a:rPr>
              <a:t> HTLC </a:t>
            </a:r>
            <a:r>
              <a:rPr lang="es-SV" sz="2000" dirty="0" err="1">
                <a:solidFill>
                  <a:srgbClr val="C3BB83"/>
                </a:solidFill>
              </a:rPr>
              <a:t>forwarding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</a:p>
          <a:p>
            <a:pPr algn="ctr"/>
            <a:r>
              <a:rPr lang="es-SV" sz="2000" dirty="0">
                <a:solidFill>
                  <a:srgbClr val="C3BB83"/>
                </a:solidFill>
              </a:rPr>
              <a:t>Total Local </a:t>
            </a:r>
            <a:r>
              <a:rPr lang="es-SV" sz="2000" dirty="0" err="1">
                <a:solidFill>
                  <a:srgbClr val="C3BB83"/>
                </a:solidFill>
              </a:rPr>
              <a:t>Liquidity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  <a:r>
              <a:rPr lang="es-SV" sz="2000" dirty="0"/>
              <a:t>= Sum </a:t>
            </a:r>
            <a:r>
              <a:rPr lang="es-SV" sz="2000" dirty="0" err="1"/>
              <a:t>of</a:t>
            </a:r>
            <a:r>
              <a:rPr lang="es-SV" sz="2000" dirty="0"/>
              <a:t> </a:t>
            </a:r>
            <a:r>
              <a:rPr lang="es-SV" sz="2000" dirty="0" err="1"/>
              <a:t>the</a:t>
            </a:r>
            <a:r>
              <a:rPr lang="es-SV" sz="2000" dirty="0"/>
              <a:t> </a:t>
            </a:r>
            <a:r>
              <a:rPr lang="es-SV" sz="2000" dirty="0" err="1"/>
              <a:t>Liquidity</a:t>
            </a:r>
            <a:r>
              <a:rPr lang="es-SV" sz="2000" dirty="0"/>
              <a:t> </a:t>
            </a:r>
            <a:r>
              <a:rPr lang="es-SV" sz="2000" dirty="0" err="1"/>
              <a:t>on</a:t>
            </a:r>
            <a:r>
              <a:rPr lang="es-SV" sz="2000" dirty="0"/>
              <a:t> </a:t>
            </a:r>
            <a:r>
              <a:rPr lang="es-SV" sz="2000" dirty="0" err="1"/>
              <a:t>the</a:t>
            </a:r>
            <a:r>
              <a:rPr lang="es-SV" sz="2000" dirty="0"/>
              <a:t> </a:t>
            </a:r>
            <a:r>
              <a:rPr lang="es-SV" sz="2000" dirty="0" err="1"/>
              <a:t>other</a:t>
            </a:r>
            <a:r>
              <a:rPr lang="es-SV" sz="2000" dirty="0"/>
              <a:t> </a:t>
            </a:r>
            <a:r>
              <a:rPr lang="es-SV" sz="2000" dirty="0" err="1"/>
              <a:t>side</a:t>
            </a:r>
            <a:r>
              <a:rPr lang="es-SV" sz="2000" dirty="0"/>
              <a:t> </a:t>
            </a:r>
          </a:p>
          <a:p>
            <a:pPr algn="ctr"/>
            <a:r>
              <a:rPr lang="es-SV" sz="2000" dirty="0"/>
              <a:t>= </a:t>
            </a:r>
            <a:r>
              <a:rPr lang="es-SV" sz="2000" dirty="0" err="1">
                <a:solidFill>
                  <a:srgbClr val="C3BB83"/>
                </a:solidFill>
              </a:rPr>
              <a:t>potential</a:t>
            </a:r>
            <a:r>
              <a:rPr lang="es-SV" sz="2000" dirty="0">
                <a:solidFill>
                  <a:srgbClr val="C3BB83"/>
                </a:solidFill>
              </a:rPr>
              <a:t> </a:t>
            </a:r>
            <a:r>
              <a:rPr lang="es-SV" sz="2000" dirty="0" err="1">
                <a:solidFill>
                  <a:srgbClr val="C3BB83"/>
                </a:solidFill>
              </a:rPr>
              <a:t>maximum</a:t>
            </a:r>
            <a:r>
              <a:rPr lang="es-SV" sz="2000" dirty="0">
                <a:solidFill>
                  <a:srgbClr val="C3BB83"/>
                </a:solidFill>
              </a:rPr>
              <a:t> HTLC </a:t>
            </a:r>
            <a:r>
              <a:rPr lang="es-SV" sz="2000" dirty="0" err="1">
                <a:solidFill>
                  <a:srgbClr val="C3BB83"/>
                </a:solidFill>
              </a:rPr>
              <a:t>accepting</a:t>
            </a:r>
            <a:endParaRPr lang="es-SV" sz="2000" dirty="0">
              <a:solidFill>
                <a:srgbClr val="C3BB83"/>
              </a:solidFill>
            </a:endParaRPr>
          </a:p>
          <a:p>
            <a:pPr algn="ctr"/>
            <a:endParaRPr lang="es-SV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FEC99-53BF-9DC6-EAF2-DF816A793D2D}"/>
              </a:ext>
            </a:extLst>
          </p:cNvPr>
          <p:cNvSpPr/>
          <p:nvPr/>
        </p:nvSpPr>
        <p:spPr>
          <a:xfrm>
            <a:off x="167149" y="175753"/>
            <a:ext cx="4090219" cy="452283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>
                <a:solidFill>
                  <a:schemeClr val="bg1"/>
                </a:solidFill>
              </a:rPr>
              <a:t>What</a:t>
            </a:r>
            <a:r>
              <a:rPr lang="es-SV" sz="2000" b="1" dirty="0">
                <a:solidFill>
                  <a:schemeClr val="bg1"/>
                </a:solidFill>
              </a:rPr>
              <a:t> </a:t>
            </a:r>
            <a:r>
              <a:rPr lang="es-SV" sz="2000" b="1" dirty="0" err="1">
                <a:solidFill>
                  <a:schemeClr val="bg1"/>
                </a:solidFill>
              </a:rPr>
              <a:t>is</a:t>
            </a:r>
            <a:r>
              <a:rPr lang="es-SV" sz="2000" b="1" dirty="0">
                <a:solidFill>
                  <a:schemeClr val="bg1"/>
                </a:solidFill>
              </a:rPr>
              <a:t> a </a:t>
            </a:r>
            <a:r>
              <a:rPr lang="es-SV" sz="2000" b="1" dirty="0" err="1">
                <a:solidFill>
                  <a:srgbClr val="EAC36E"/>
                </a:solidFill>
              </a:rPr>
              <a:t>Lightning</a:t>
            </a:r>
            <a:r>
              <a:rPr lang="es-SV" sz="2000" b="1" dirty="0">
                <a:solidFill>
                  <a:srgbClr val="EAC36E"/>
                </a:solidFill>
              </a:rPr>
              <a:t> </a:t>
            </a:r>
            <a:r>
              <a:rPr lang="es-SV" sz="2000" b="1" dirty="0" err="1">
                <a:solidFill>
                  <a:srgbClr val="EAC36E"/>
                </a:solidFill>
              </a:rPr>
              <a:t>Liquidity</a:t>
            </a:r>
            <a:r>
              <a:rPr lang="es-SV" sz="20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6797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15B38-019E-8D89-9D70-DE182BB1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88286" cy="6567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695757-0BB0-4557-A209-7A2E707B93CA}"/>
              </a:ext>
            </a:extLst>
          </p:cNvPr>
          <p:cNvSpPr/>
          <p:nvPr/>
        </p:nvSpPr>
        <p:spPr>
          <a:xfrm>
            <a:off x="3460955" y="382228"/>
            <a:ext cx="2546556" cy="452283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>
                <a:solidFill>
                  <a:srgbClr val="EAC36E"/>
                </a:solidFill>
              </a:rPr>
              <a:t>AUTO LIQUIDITY</a:t>
            </a:r>
          </a:p>
          <a:p>
            <a:pPr algn="ctr"/>
            <a:r>
              <a:rPr lang="es-SV" sz="2000" b="1" dirty="0">
                <a:solidFill>
                  <a:srgbClr val="EAC36E"/>
                </a:solidFill>
              </a:rPr>
              <a:t>MANAGEMENT</a:t>
            </a:r>
            <a:endParaRPr lang="es-SV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507D0-A769-2911-0375-F470F5D3E09B}"/>
              </a:ext>
            </a:extLst>
          </p:cNvPr>
          <p:cNvSpPr/>
          <p:nvPr/>
        </p:nvSpPr>
        <p:spPr>
          <a:xfrm>
            <a:off x="6007511" y="382227"/>
            <a:ext cx="2546556" cy="452283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>
                <a:solidFill>
                  <a:srgbClr val="EAC36E"/>
                </a:solidFill>
              </a:rPr>
              <a:t>SELF LIQUIDITY</a:t>
            </a:r>
          </a:p>
          <a:p>
            <a:pPr algn="ctr"/>
            <a:r>
              <a:rPr lang="es-SV" sz="2000" b="1" dirty="0">
                <a:solidFill>
                  <a:srgbClr val="EAC36E"/>
                </a:solidFill>
              </a:rPr>
              <a:t>MANAGEMENT</a:t>
            </a:r>
            <a:endParaRPr lang="es-SV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8EE2B-7CB0-0D1E-0A43-D08BC109DD83}"/>
              </a:ext>
            </a:extLst>
          </p:cNvPr>
          <p:cNvSpPr/>
          <p:nvPr/>
        </p:nvSpPr>
        <p:spPr>
          <a:xfrm>
            <a:off x="4503174" y="4207315"/>
            <a:ext cx="1288025" cy="452283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25C376-C964-54CC-EBA8-8D0FDE73B71B}"/>
              </a:ext>
            </a:extLst>
          </p:cNvPr>
          <p:cNvSpPr/>
          <p:nvPr/>
        </p:nvSpPr>
        <p:spPr>
          <a:xfrm>
            <a:off x="6862920" y="4629208"/>
            <a:ext cx="1435506" cy="452283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NON</a:t>
            </a:r>
          </a:p>
          <a:p>
            <a:pPr algn="ctr"/>
            <a:r>
              <a:rPr lang="es-SV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SENSICAL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7BA07-CAC5-3CCD-823D-34AE59275BEA}"/>
              </a:ext>
            </a:extLst>
          </p:cNvPr>
          <p:cNvSpPr/>
          <p:nvPr/>
        </p:nvSpPr>
        <p:spPr>
          <a:xfrm>
            <a:off x="7000569" y="2480243"/>
            <a:ext cx="2084438" cy="452283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INTERMEDIATE POWER USER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0F56-9E22-174D-644D-BAE70E4FBB2D}"/>
              </a:ext>
            </a:extLst>
          </p:cNvPr>
          <p:cNvSpPr/>
          <p:nvPr/>
        </p:nvSpPr>
        <p:spPr>
          <a:xfrm>
            <a:off x="4090219" y="2424543"/>
            <a:ext cx="1803924" cy="452283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INTERMEDIATE </a:t>
            </a:r>
          </a:p>
          <a:p>
            <a:pPr algn="ctr"/>
            <a:r>
              <a:rPr lang="es-SV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MERCHANT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3D934-5F6C-F011-BFBC-B012AB838373}"/>
              </a:ext>
            </a:extLst>
          </p:cNvPr>
          <p:cNvSpPr/>
          <p:nvPr/>
        </p:nvSpPr>
        <p:spPr>
          <a:xfrm>
            <a:off x="8947352" y="3397045"/>
            <a:ext cx="2694041" cy="1382767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>
                <a:solidFill>
                  <a:schemeClr val="bg1"/>
                </a:solidFill>
              </a:rPr>
              <a:t>Instead</a:t>
            </a:r>
            <a:r>
              <a:rPr lang="es-SV" sz="2000" b="1" dirty="0">
                <a:solidFill>
                  <a:schemeClr val="bg1"/>
                </a:solidFill>
              </a:rPr>
              <a:t>, </a:t>
            </a:r>
            <a:r>
              <a:rPr lang="es-SV" sz="2000" b="1" dirty="0" err="1">
                <a:solidFill>
                  <a:schemeClr val="bg1"/>
                </a:solidFill>
              </a:rPr>
              <a:t>the</a:t>
            </a:r>
            <a:r>
              <a:rPr lang="es-SV" sz="2000" b="1" dirty="0">
                <a:solidFill>
                  <a:schemeClr val="bg1"/>
                </a:solidFill>
              </a:rPr>
              <a:t> </a:t>
            </a:r>
            <a:r>
              <a:rPr lang="es-SV" sz="2000" b="1" dirty="0" err="1">
                <a:solidFill>
                  <a:schemeClr val="bg1"/>
                </a:solidFill>
              </a:rPr>
              <a:t>most</a:t>
            </a:r>
            <a:r>
              <a:rPr lang="es-SV" sz="2000" b="1" dirty="0">
                <a:solidFill>
                  <a:schemeClr val="bg1"/>
                </a:solidFill>
              </a:rPr>
              <a:t> </a:t>
            </a:r>
            <a:r>
              <a:rPr lang="es-SV" sz="2000" b="1" dirty="0" err="1">
                <a:solidFill>
                  <a:srgbClr val="0070C0"/>
                </a:solidFill>
              </a:rPr>
              <a:t>optimal</a:t>
            </a:r>
            <a:r>
              <a:rPr lang="es-SV" sz="2000" b="1" dirty="0">
                <a:solidFill>
                  <a:srgbClr val="0070C0"/>
                </a:solidFill>
              </a:rPr>
              <a:t> </a:t>
            </a:r>
            <a:r>
              <a:rPr lang="es-SV" sz="2000" b="1" dirty="0" err="1">
                <a:solidFill>
                  <a:srgbClr val="0070C0"/>
                </a:solidFill>
              </a:rPr>
              <a:t>wallet</a:t>
            </a:r>
            <a:r>
              <a:rPr lang="es-SV" sz="2000" b="1" dirty="0">
                <a:solidFill>
                  <a:srgbClr val="0070C0"/>
                </a:solidFill>
              </a:rPr>
              <a:t> </a:t>
            </a:r>
            <a:r>
              <a:rPr lang="es-SV" sz="2000" b="1" dirty="0">
                <a:solidFill>
                  <a:schemeClr val="bg1"/>
                </a:solidFill>
              </a:rPr>
              <a:t>varies </a:t>
            </a:r>
            <a:r>
              <a:rPr lang="es-SV" sz="2000" b="1" dirty="0" err="1">
                <a:solidFill>
                  <a:srgbClr val="0070C0"/>
                </a:solidFill>
              </a:rPr>
              <a:t>based</a:t>
            </a:r>
            <a:r>
              <a:rPr lang="es-SV" sz="2000" b="1" dirty="0">
                <a:solidFill>
                  <a:srgbClr val="0070C0"/>
                </a:solidFill>
              </a:rPr>
              <a:t> </a:t>
            </a:r>
            <a:r>
              <a:rPr lang="es-SV" sz="2000" b="1" dirty="0" err="1">
                <a:solidFill>
                  <a:srgbClr val="0070C0"/>
                </a:solidFill>
              </a:rPr>
              <a:t>on</a:t>
            </a:r>
            <a:r>
              <a:rPr lang="es-SV" sz="2000" b="1" dirty="0">
                <a:solidFill>
                  <a:schemeClr val="bg1"/>
                </a:solidFill>
              </a:rPr>
              <a:t> individual </a:t>
            </a:r>
            <a:r>
              <a:rPr lang="es-SV" sz="2000" b="1" dirty="0">
                <a:solidFill>
                  <a:srgbClr val="0070C0"/>
                </a:solidFill>
              </a:rPr>
              <a:t>use cases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8CAB4-4CFA-1EE5-8E0C-703AD9EC0A6C}"/>
              </a:ext>
            </a:extLst>
          </p:cNvPr>
          <p:cNvSpPr/>
          <p:nvPr/>
        </p:nvSpPr>
        <p:spPr>
          <a:xfrm>
            <a:off x="8947352" y="1959300"/>
            <a:ext cx="2694041" cy="1382767"/>
          </a:xfrm>
          <a:prstGeom prst="rect">
            <a:avLst/>
          </a:prstGeom>
          <a:solidFill>
            <a:srgbClr val="323866"/>
          </a:solidFill>
          <a:ln>
            <a:solidFill>
              <a:srgbClr val="323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000" b="1" dirty="0" err="1">
                <a:solidFill>
                  <a:schemeClr val="bg1"/>
                </a:solidFill>
              </a:rPr>
              <a:t>The</a:t>
            </a:r>
            <a:r>
              <a:rPr lang="es-SV" sz="2000" b="1" dirty="0">
                <a:solidFill>
                  <a:schemeClr val="bg1"/>
                </a:solidFill>
              </a:rPr>
              <a:t> idea </a:t>
            </a:r>
            <a:r>
              <a:rPr lang="es-SV" sz="2000" b="1" dirty="0" err="1">
                <a:solidFill>
                  <a:schemeClr val="bg1"/>
                </a:solidFill>
              </a:rPr>
              <a:t>of</a:t>
            </a:r>
            <a:r>
              <a:rPr lang="es-SV" sz="2000" b="1" dirty="0">
                <a:solidFill>
                  <a:schemeClr val="bg1"/>
                </a:solidFill>
              </a:rPr>
              <a:t> a “</a:t>
            </a:r>
            <a:r>
              <a:rPr lang="es-SV" sz="2000" b="1" dirty="0" err="1">
                <a:solidFill>
                  <a:schemeClr val="accent2"/>
                </a:solidFill>
              </a:rPr>
              <a:t>best</a:t>
            </a:r>
            <a:r>
              <a:rPr lang="es-SV" sz="2000" b="1" dirty="0">
                <a:solidFill>
                  <a:schemeClr val="bg1"/>
                </a:solidFill>
              </a:rPr>
              <a:t>”</a:t>
            </a:r>
          </a:p>
          <a:p>
            <a:pPr algn="ctr"/>
            <a:r>
              <a:rPr lang="es-SV" sz="2000" b="1" dirty="0" err="1">
                <a:solidFill>
                  <a:schemeClr val="bg1"/>
                </a:solidFill>
              </a:rPr>
              <a:t>Wallet</a:t>
            </a:r>
            <a:r>
              <a:rPr lang="es-SV" sz="2000" b="1" dirty="0">
                <a:solidFill>
                  <a:schemeClr val="bg1"/>
                </a:solidFill>
              </a:rPr>
              <a:t> </a:t>
            </a:r>
            <a:r>
              <a:rPr lang="es-SV" sz="2000" b="1" dirty="0" err="1">
                <a:solidFill>
                  <a:schemeClr val="bg1"/>
                </a:solidFill>
              </a:rPr>
              <a:t>is</a:t>
            </a:r>
            <a:r>
              <a:rPr lang="es-SV" sz="2000" b="1" dirty="0">
                <a:solidFill>
                  <a:schemeClr val="bg1"/>
                </a:solidFill>
              </a:rPr>
              <a:t> a </a:t>
            </a:r>
            <a:r>
              <a:rPr lang="es-SV" sz="2000" b="1" dirty="0" err="1">
                <a:solidFill>
                  <a:schemeClr val="accent2"/>
                </a:solidFill>
              </a:rPr>
              <a:t>fallacy</a:t>
            </a:r>
            <a:r>
              <a:rPr lang="es-SV" sz="2000" b="1" dirty="0">
                <a:solidFill>
                  <a:schemeClr val="bg1"/>
                </a:solidFill>
              </a:rPr>
              <a:t>;</a:t>
            </a:r>
            <a:endParaRPr lang="es-SV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325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17D63-9ABE-D6FE-FF96-70E97FEB3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3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D7193-BF07-EDBB-1960-DDCFFB3D6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8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0DB38-DA7C-42B4-254E-23C6F3E6D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6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99EE7-C1F3-FED3-75DA-FF5C77809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0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0EC97-2745-0859-1B50-1FE1755B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0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45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DC1E4-9843-653D-4376-D06580C2F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1B8680-3EBB-1423-5623-F18C871EA3C4}"/>
              </a:ext>
            </a:extLst>
          </p:cNvPr>
          <p:cNvSpPr/>
          <p:nvPr/>
        </p:nvSpPr>
        <p:spPr>
          <a:xfrm>
            <a:off x="471948" y="491613"/>
            <a:ext cx="2802194" cy="59976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800" b="1" dirty="0">
                <a:solidFill>
                  <a:schemeClr val="tx1"/>
                </a:solidFill>
              </a:rPr>
              <a:t>PROP SCHEME</a:t>
            </a:r>
          </a:p>
        </p:txBody>
      </p:sp>
    </p:spTree>
    <p:extLst>
      <p:ext uri="{BB962C8B-B14F-4D97-AF65-F5344CB8AC3E}">
        <p14:creationId xmlns:p14="http://schemas.microsoft.com/office/powerpoint/2010/main" val="90919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E7ADC-D2FC-F6F9-1DF3-08EAB151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8F07BC-8C7D-538F-1FD2-6F325B439F80}"/>
              </a:ext>
            </a:extLst>
          </p:cNvPr>
          <p:cNvSpPr/>
          <p:nvPr/>
        </p:nvSpPr>
        <p:spPr>
          <a:xfrm>
            <a:off x="521109" y="530943"/>
            <a:ext cx="5171768" cy="59976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800" b="1" dirty="0">
                <a:solidFill>
                  <a:schemeClr val="tx1"/>
                </a:solidFill>
              </a:rPr>
              <a:t>PROP SCHEME Dices </a:t>
            </a:r>
            <a:r>
              <a:rPr lang="es-SV" sz="2800" b="1" dirty="0" err="1">
                <a:solidFill>
                  <a:schemeClr val="tx1"/>
                </a:solidFill>
              </a:rPr>
              <a:t>example</a:t>
            </a:r>
            <a:endParaRPr lang="es-SV" sz="28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AED7EF-5FE6-A849-9421-9A04A6EEFAF1}"/>
              </a:ext>
            </a:extLst>
          </p:cNvPr>
          <p:cNvSpPr/>
          <p:nvPr/>
        </p:nvSpPr>
        <p:spPr>
          <a:xfrm>
            <a:off x="4087761" y="5894440"/>
            <a:ext cx="4016478" cy="2113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400" b="1" dirty="0">
                <a:solidFill>
                  <a:schemeClr val="tx1"/>
                </a:solidFill>
              </a:rPr>
              <a:t>Hash outputs </a:t>
            </a:r>
            <a:r>
              <a:rPr lang="en-US" sz="1400" b="1" dirty="0">
                <a:solidFill>
                  <a:schemeClr val="tx1"/>
                </a:solidFill>
              </a:rPr>
              <a:t>&lt;4 = </a:t>
            </a:r>
            <a:r>
              <a:rPr lang="es-SV" sz="1400" b="1" dirty="0" err="1">
                <a:solidFill>
                  <a:schemeClr val="tx1"/>
                </a:solidFill>
              </a:rPr>
              <a:t>Generates</a:t>
            </a:r>
            <a:r>
              <a:rPr lang="es-SV" sz="1400" b="1" dirty="0">
                <a:solidFill>
                  <a:schemeClr val="tx1"/>
                </a:solidFill>
              </a:rPr>
              <a:t> blocks and shares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06A7B-7B7E-83F7-F65E-04C1F12ED59C}"/>
              </a:ext>
            </a:extLst>
          </p:cNvPr>
          <p:cNvSpPr/>
          <p:nvPr/>
        </p:nvSpPr>
        <p:spPr>
          <a:xfrm>
            <a:off x="3881283" y="6164828"/>
            <a:ext cx="4016478" cy="2113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400" b="1" dirty="0">
                <a:solidFill>
                  <a:schemeClr val="tx1"/>
                </a:solidFill>
              </a:rPr>
              <a:t>Hash outputs </a:t>
            </a:r>
            <a:r>
              <a:rPr lang="en-US" sz="1400" b="1" dirty="0">
                <a:solidFill>
                  <a:schemeClr val="tx1"/>
                </a:solidFill>
              </a:rPr>
              <a:t>&lt; 99 = </a:t>
            </a:r>
            <a:r>
              <a:rPr lang="es-SV" sz="1400" b="1" dirty="0" err="1">
                <a:solidFill>
                  <a:schemeClr val="tx1"/>
                </a:solidFill>
              </a:rPr>
              <a:t>Generates</a:t>
            </a:r>
            <a:r>
              <a:rPr lang="es-SV" sz="1400" b="1" dirty="0">
                <a:solidFill>
                  <a:schemeClr val="tx1"/>
                </a:solidFill>
              </a:rPr>
              <a:t> shares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59A3E-D816-FB0E-2DEA-9C2FF30B7CAA}"/>
              </a:ext>
            </a:extLst>
          </p:cNvPr>
          <p:cNvSpPr/>
          <p:nvPr/>
        </p:nvSpPr>
        <p:spPr>
          <a:xfrm>
            <a:off x="3802624" y="6479465"/>
            <a:ext cx="4859594" cy="2113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1400" b="1" dirty="0">
                <a:solidFill>
                  <a:schemeClr val="tx1"/>
                </a:solidFill>
              </a:rPr>
              <a:t>Hash outputs </a:t>
            </a:r>
            <a:r>
              <a:rPr lang="en-US" sz="1400" b="1" dirty="0">
                <a:solidFill>
                  <a:schemeClr val="tx1"/>
                </a:solidFill>
              </a:rPr>
              <a:t>&lt; 99 = </a:t>
            </a:r>
            <a:r>
              <a:rPr lang="es-SV" sz="1400" b="1" dirty="0" err="1">
                <a:solidFill>
                  <a:schemeClr val="tx1"/>
                </a:solidFill>
              </a:rPr>
              <a:t>Does</a:t>
            </a:r>
            <a:r>
              <a:rPr lang="es-SV" sz="1400" b="1" dirty="0">
                <a:solidFill>
                  <a:schemeClr val="tx1"/>
                </a:solidFill>
              </a:rPr>
              <a:t> </a:t>
            </a:r>
            <a:r>
              <a:rPr lang="es-SV" sz="1400" b="1" dirty="0" err="1">
                <a:solidFill>
                  <a:schemeClr val="tx1"/>
                </a:solidFill>
              </a:rPr>
              <a:t>not</a:t>
            </a:r>
            <a:r>
              <a:rPr lang="es-SV" sz="1400" b="1" dirty="0">
                <a:solidFill>
                  <a:schemeClr val="tx1"/>
                </a:solidFill>
              </a:rPr>
              <a:t> </a:t>
            </a:r>
            <a:r>
              <a:rPr lang="es-SV" sz="1400" b="1" dirty="0" err="1">
                <a:solidFill>
                  <a:schemeClr val="tx1"/>
                </a:solidFill>
              </a:rPr>
              <a:t>meet</a:t>
            </a:r>
            <a:r>
              <a:rPr lang="es-SV" sz="1400" b="1" dirty="0">
                <a:solidFill>
                  <a:schemeClr val="tx1"/>
                </a:solidFill>
              </a:rPr>
              <a:t> </a:t>
            </a:r>
            <a:r>
              <a:rPr lang="es-SV" sz="1400" b="1" dirty="0" err="1">
                <a:solidFill>
                  <a:schemeClr val="tx1"/>
                </a:solidFill>
              </a:rPr>
              <a:t>the</a:t>
            </a:r>
            <a:r>
              <a:rPr lang="es-SV" sz="1400" b="1" dirty="0">
                <a:solidFill>
                  <a:schemeClr val="tx1"/>
                </a:solidFill>
              </a:rPr>
              <a:t> target (no </a:t>
            </a:r>
            <a:r>
              <a:rPr lang="es-SV" sz="1400" b="1" dirty="0" err="1">
                <a:solidFill>
                  <a:schemeClr val="tx1"/>
                </a:solidFill>
              </a:rPr>
              <a:t>reward</a:t>
            </a:r>
            <a:r>
              <a:rPr lang="es-SV" sz="14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0453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27451-564C-7EA9-0A72-242A1FD12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04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FBE8E-3484-5886-FD5A-5A3BE1D9A50E}"/>
              </a:ext>
            </a:extLst>
          </p:cNvPr>
          <p:cNvSpPr/>
          <p:nvPr/>
        </p:nvSpPr>
        <p:spPr>
          <a:xfrm>
            <a:off x="1632155" y="1229032"/>
            <a:ext cx="1543664" cy="304800"/>
          </a:xfrm>
          <a:prstGeom prst="rect">
            <a:avLst/>
          </a:prstGeom>
          <a:solidFill>
            <a:srgbClr val="FFBB00"/>
          </a:solidFill>
          <a:ln>
            <a:solidFill>
              <a:srgbClr val="FFB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400" b="1" dirty="0" err="1"/>
              <a:t>Usability</a:t>
            </a:r>
            <a:endParaRPr lang="es-SV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54F2D-F8CD-AE36-FCAB-EDAE4E6002C3}"/>
              </a:ext>
            </a:extLst>
          </p:cNvPr>
          <p:cNvSpPr/>
          <p:nvPr/>
        </p:nvSpPr>
        <p:spPr>
          <a:xfrm>
            <a:off x="9055511" y="2585884"/>
            <a:ext cx="1455174" cy="344129"/>
          </a:xfrm>
          <a:prstGeom prst="rect">
            <a:avLst/>
          </a:prstGeom>
          <a:solidFill>
            <a:srgbClr val="000572"/>
          </a:solidFill>
          <a:ln>
            <a:solidFill>
              <a:srgbClr val="0005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2400" b="1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429437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BF5B5-4A22-9E90-740C-A473C38C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A0F2C-0757-9A8B-1FD0-62ABF61C7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2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9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800</Words>
  <Application>Microsoft Office PowerPoint</Application>
  <PresentationFormat>Widescreen</PresentationFormat>
  <Paragraphs>167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guevara</dc:creator>
  <cp:lastModifiedBy>oscar guevara</cp:lastModifiedBy>
  <cp:revision>12</cp:revision>
  <dcterms:created xsi:type="dcterms:W3CDTF">2024-11-29T04:08:51Z</dcterms:created>
  <dcterms:modified xsi:type="dcterms:W3CDTF">2024-12-06T21:51:10Z</dcterms:modified>
</cp:coreProperties>
</file>